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3"/>
  </p:notesMasterIdLst>
  <p:sldIdLst>
    <p:sldId id="277" r:id="rId2"/>
    <p:sldId id="262" r:id="rId3"/>
    <p:sldId id="276" r:id="rId4"/>
    <p:sldId id="261" r:id="rId5"/>
    <p:sldId id="273" r:id="rId6"/>
    <p:sldId id="265" r:id="rId7"/>
    <p:sldId id="271" r:id="rId8"/>
    <p:sldId id="269" r:id="rId9"/>
    <p:sldId id="275" r:id="rId10"/>
    <p:sldId id="267" r:id="rId11"/>
    <p:sldId id="263" r:id="rId12"/>
    <p:sldId id="270" r:id="rId13"/>
    <p:sldId id="266" r:id="rId14"/>
    <p:sldId id="268" r:id="rId15"/>
    <p:sldId id="264" r:id="rId16"/>
    <p:sldId id="274" r:id="rId17"/>
    <p:sldId id="280" r:id="rId18"/>
    <p:sldId id="272" r:id="rId19"/>
    <p:sldId id="279" r:id="rId20"/>
    <p:sldId id="278" r:id="rId21"/>
    <p:sldId id="28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me-PC" initials="H" lastIdx="1" clrIdx="0">
    <p:extLst>
      <p:ext uri="{19B8F6BF-5375-455C-9EA6-DF929625EA0E}">
        <p15:presenceInfo xmlns:p15="http://schemas.microsoft.com/office/powerpoint/2012/main" userId="Home-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49030A"/>
    <a:srgbClr val="660066"/>
    <a:srgbClr val="660033"/>
    <a:srgbClr val="003300"/>
    <a:srgbClr val="66CCFF"/>
    <a:srgbClr val="0ECC2E"/>
    <a:srgbClr val="333300"/>
    <a:srgbClr val="FF3300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44" autoAdjust="0"/>
  </p:normalViewPr>
  <p:slideViewPr>
    <p:cSldViewPr snapToGrid="0">
      <p:cViewPr>
        <p:scale>
          <a:sx n="66" d="100"/>
          <a:sy n="66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9T16:40:02.280" idx="1">
    <p:pos x="7740" y="86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17BF7-4912-43D0-AC71-4849C376365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EBAC9-7D9C-48CA-B7E9-189C4AD40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82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EBAC9-7D9C-48CA-B7E9-189C4AD4084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252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48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46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91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11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7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73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7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66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10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800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752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C3D61-7717-4E7C-A432-50A3D27117B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657E5-1C2D-4927-B53B-A17773AC68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35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84"/>
            <a:ext cx="12193057" cy="68585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7303" y="881264"/>
            <a:ext cx="2621507" cy="43407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76579" y="496543"/>
            <a:ext cx="6541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i="1" dirty="0" smtClean="0">
                <a:solidFill>
                  <a:schemeClr val="bg2"/>
                </a:solidFill>
              </a:rPr>
              <a:t>ПОРТФОЛІО</a:t>
            </a:r>
            <a:endParaRPr lang="ru-RU" sz="4400" b="1" i="1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31216" y="2384738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</a:rPr>
              <a:t>вчителя початкових класів</a:t>
            </a:r>
          </a:p>
          <a:p>
            <a:pPr algn="ctr"/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</a:rPr>
              <a:t>гімназії с. </a:t>
            </a:r>
            <a:r>
              <a:rPr lang="uk-UA" sz="4400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Милятин</a:t>
            </a:r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</a:rPr>
              <a:t>імені Михайла </a:t>
            </a:r>
            <a:r>
              <a:rPr lang="uk-UA" sz="4400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Грицюка</a:t>
            </a:r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</a:rPr>
              <a:t>-філії </a:t>
            </a:r>
            <a:r>
              <a:rPr lang="uk-UA" sz="4400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Павлівського</a:t>
            </a:r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</a:rPr>
              <a:t> ліцею Волинської області </a:t>
            </a:r>
            <a:endParaRPr lang="ru-RU" sz="44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915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19" y="-13652"/>
            <a:ext cx="12263619" cy="6871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6395"/>
            <a:ext cx="2941803" cy="4398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918240" y="178509"/>
            <a:ext cx="4926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Мої нагороди</a:t>
            </a:r>
            <a:endParaRPr lang="ru-RU" sz="6000" dirty="0">
              <a:solidFill>
                <a:srgbClr val="49030A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9" b="8259"/>
          <a:stretch/>
        </p:blipFill>
        <p:spPr>
          <a:xfrm rot="16200000">
            <a:off x="5673711" y="2383961"/>
            <a:ext cx="4187000" cy="2929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760801" y="3256243"/>
            <a:ext cx="3824986" cy="2723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1" b="6666"/>
          <a:stretch/>
        </p:blipFill>
        <p:spPr>
          <a:xfrm rot="16200000">
            <a:off x="2440435" y="1602919"/>
            <a:ext cx="4363440" cy="3201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6269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9684" y="-163773"/>
            <a:ext cx="13388454" cy="71923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73904" y="128631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 smtClean="0">
                <a:latin typeface="Monotype Corsiva" panose="03010101010201010101" pitchFamily="66" charset="0"/>
              </a:rPr>
              <a:t>                </a:t>
            </a:r>
            <a:r>
              <a:rPr lang="uk-UA" sz="5400" dirty="0" smtClean="0">
                <a:solidFill>
                  <a:schemeClr val="accent4"/>
                </a:solidFill>
                <a:latin typeface="Monotype Corsiva" panose="03010101010201010101" pitchFamily="66" charset="0"/>
              </a:rPr>
              <a:t>Навчаємось у грі</a:t>
            </a:r>
            <a:endParaRPr lang="ru-RU" sz="5400" dirty="0">
              <a:solidFill>
                <a:schemeClr val="accent4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2" r="11556"/>
          <a:stretch/>
        </p:blipFill>
        <p:spPr>
          <a:xfrm>
            <a:off x="-509290" y="313898"/>
            <a:ext cx="3566388" cy="30144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49" y="629073"/>
            <a:ext cx="3114816" cy="23840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421" y="3952301"/>
            <a:ext cx="3398858" cy="27256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7462" t="8548" r="7362" b="8591"/>
          <a:stretch/>
        </p:blipFill>
        <p:spPr>
          <a:xfrm>
            <a:off x="1712794" y="3806017"/>
            <a:ext cx="3193576" cy="24702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8357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610" cy="70844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2" r="16219" b="18806"/>
          <a:stretch/>
        </p:blipFill>
        <p:spPr>
          <a:xfrm>
            <a:off x="8461612" y="286604"/>
            <a:ext cx="3275463" cy="29479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3" t="-7164" r="7413" b="7164"/>
          <a:stretch/>
        </p:blipFill>
        <p:spPr>
          <a:xfrm>
            <a:off x="6175611" y="3437529"/>
            <a:ext cx="3593912" cy="34153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b="11443"/>
          <a:stretch/>
        </p:blipFill>
        <p:spPr>
          <a:xfrm>
            <a:off x="2582837" y="286604"/>
            <a:ext cx="3898709" cy="34426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9" t="1194" r="17712" b="-1194"/>
          <a:stretch/>
        </p:blipFill>
        <p:spPr>
          <a:xfrm>
            <a:off x="-254189" y="3170333"/>
            <a:ext cx="3425588" cy="38855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512371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5" y="136478"/>
            <a:ext cx="12192000" cy="67215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6" b="9254"/>
          <a:stretch/>
        </p:blipFill>
        <p:spPr>
          <a:xfrm>
            <a:off x="954121" y="3585524"/>
            <a:ext cx="2793170" cy="30903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8820" y="391291"/>
            <a:ext cx="2823994" cy="34324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3110749" y="287611"/>
            <a:ext cx="10410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Досліджуємо граючись</a:t>
            </a:r>
            <a:endParaRPr lang="ru-RU" sz="4000" dirty="0">
              <a:solidFill>
                <a:srgbClr val="6600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5" t="29161" r="22979" b="34329"/>
          <a:stretch/>
        </p:blipFill>
        <p:spPr>
          <a:xfrm rot="816765">
            <a:off x="4245646" y="1157215"/>
            <a:ext cx="2866030" cy="3001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8" t="28059" r="22404" b="34130"/>
          <a:stretch/>
        </p:blipFill>
        <p:spPr>
          <a:xfrm>
            <a:off x="7140049" y="3728538"/>
            <a:ext cx="2736606" cy="29473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6" t="28059" r="21210" b="33930"/>
          <a:stretch/>
        </p:blipFill>
        <p:spPr>
          <a:xfrm>
            <a:off x="363709" y="287220"/>
            <a:ext cx="2623340" cy="27356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3629726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5587" y="0"/>
            <a:ext cx="10399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Виховні заходи</a:t>
            </a:r>
            <a:endParaRPr lang="ru-RU"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4" r="22331" b="21894"/>
          <a:stretch/>
        </p:blipFill>
        <p:spPr>
          <a:xfrm>
            <a:off x="33549" y="4114801"/>
            <a:ext cx="3971499" cy="249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1" t="25672" r="24279" b="12601"/>
          <a:stretch/>
        </p:blipFill>
        <p:spPr>
          <a:xfrm>
            <a:off x="4297904" y="1071718"/>
            <a:ext cx="4107978" cy="3715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396" y="3069998"/>
            <a:ext cx="2839090" cy="343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588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07826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0" t="18768" r="3678" b="7590"/>
          <a:stretch/>
        </p:blipFill>
        <p:spPr>
          <a:xfrm>
            <a:off x="211541" y="3225800"/>
            <a:ext cx="4080681" cy="31116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5" t="21293" r="11122"/>
          <a:stretch/>
        </p:blipFill>
        <p:spPr>
          <a:xfrm>
            <a:off x="7574508" y="3225800"/>
            <a:ext cx="3916908" cy="33846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7" t="30615" r="21007" b="32736"/>
          <a:stretch/>
        </p:blipFill>
        <p:spPr>
          <a:xfrm>
            <a:off x="4503762" y="648264"/>
            <a:ext cx="3070746" cy="27022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65733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7" t="1615" r="542" b="-1615"/>
          <a:stretch/>
        </p:blipFill>
        <p:spPr>
          <a:xfrm>
            <a:off x="145150" y="132372"/>
            <a:ext cx="4508737" cy="31192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" t="13582" b="5100"/>
          <a:stretch/>
        </p:blipFill>
        <p:spPr>
          <a:xfrm>
            <a:off x="7663222" y="309793"/>
            <a:ext cx="4148920" cy="25248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6" b="12240"/>
          <a:stretch/>
        </p:blipFill>
        <p:spPr>
          <a:xfrm>
            <a:off x="6505435" y="3604206"/>
            <a:ext cx="4183042" cy="27568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13"/>
          <a:stretch/>
        </p:blipFill>
        <p:spPr>
          <a:xfrm>
            <a:off x="1788994" y="3748523"/>
            <a:ext cx="3759960" cy="261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53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467" y="3797388"/>
            <a:ext cx="4136571" cy="27867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" t="15785" r="-1904" b="11977"/>
          <a:stretch/>
        </p:blipFill>
        <p:spPr>
          <a:xfrm>
            <a:off x="-41276" y="564379"/>
            <a:ext cx="4267201" cy="2307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 t="41465" r="-2540" b="32276"/>
          <a:stretch/>
        </p:blipFill>
        <p:spPr>
          <a:xfrm>
            <a:off x="4251100" y="2188649"/>
            <a:ext cx="4064000" cy="21771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77" b="33121"/>
          <a:stretch/>
        </p:blipFill>
        <p:spPr>
          <a:xfrm>
            <a:off x="8518071" y="982503"/>
            <a:ext cx="3429000" cy="18723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03437" y="50800"/>
            <a:ext cx="4992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Пісня- душа народу</a:t>
            </a:r>
            <a:endParaRPr lang="ru-RU" sz="48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7" t="12605" r="847" b="50000"/>
          <a:stretch/>
        </p:blipFill>
        <p:spPr>
          <a:xfrm>
            <a:off x="377824" y="4000588"/>
            <a:ext cx="3429000" cy="258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029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56679" y="157321"/>
            <a:ext cx="93487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Рецепт вчительської молодості</a:t>
            </a:r>
            <a:endParaRPr lang="ru-RU" sz="4400" dirty="0">
              <a:solidFill>
                <a:srgbClr val="4903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8740" y="1084083"/>
            <a:ext cx="97717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0ECC2E"/>
                </a:solidFill>
              </a:rPr>
              <a:t>Систематично вживайте</a:t>
            </a:r>
            <a:r>
              <a:rPr lang="en-US" sz="4000" dirty="0" smtClean="0">
                <a:solidFill>
                  <a:srgbClr val="0ECC2E"/>
                </a:solidFill>
              </a:rPr>
              <a:t>:</a:t>
            </a:r>
            <a:r>
              <a:rPr lang="uk-UA" sz="4000" dirty="0" smtClean="0">
                <a:solidFill>
                  <a:srgbClr val="0ECC2E"/>
                </a:solidFill>
              </a:rPr>
              <a:t> бальзам мудрості, коктейль творчості, каву бадьорості, відвар пунктуальності,</a:t>
            </a:r>
            <a:r>
              <a:rPr lang="en-US" sz="4000" dirty="0" smtClean="0">
                <a:solidFill>
                  <a:srgbClr val="0ECC2E"/>
                </a:solidFill>
              </a:rPr>
              <a:t> </a:t>
            </a:r>
            <a:r>
              <a:rPr lang="uk-UA" sz="4000" dirty="0" smtClean="0">
                <a:solidFill>
                  <a:srgbClr val="0ECC2E"/>
                </a:solidFill>
              </a:rPr>
              <a:t>настій терпимо</a:t>
            </a:r>
            <a:r>
              <a:rPr lang="en-US" sz="4000" dirty="0" smtClean="0">
                <a:solidFill>
                  <a:srgbClr val="0ECC2E"/>
                </a:solidFill>
              </a:rPr>
              <a:t>c</a:t>
            </a:r>
            <a:r>
              <a:rPr lang="uk-UA" sz="4000" dirty="0" smtClean="0">
                <a:solidFill>
                  <a:srgbClr val="0ECC2E"/>
                </a:solidFill>
              </a:rPr>
              <a:t>ті, екстракт людяності.</a:t>
            </a:r>
            <a:endParaRPr lang="ru-RU" sz="4000" dirty="0">
              <a:solidFill>
                <a:srgbClr val="0ECC2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8740" y="3638628"/>
            <a:ext cx="6657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0ECC2E"/>
                </a:solidFill>
              </a:rPr>
              <a:t>Виконуй все це ретельно і будеш вічно молодим, Учителю!</a:t>
            </a:r>
            <a:endParaRPr lang="ru-RU" sz="4000" dirty="0">
              <a:solidFill>
                <a:srgbClr val="0ECC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17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31885" y="783771"/>
            <a:ext cx="57041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МИ ПОВИННІ </a:t>
            </a:r>
            <a:r>
              <a:rPr lang="ru-RU" sz="4400" dirty="0" smtClean="0">
                <a:solidFill>
                  <a:srgbClr val="002060"/>
                </a:solidFill>
              </a:rPr>
              <a:t>ПАМ’ЯТАТИ</a:t>
            </a:r>
            <a:r>
              <a:rPr lang="en-US" sz="4400" dirty="0" smtClean="0">
                <a:solidFill>
                  <a:srgbClr val="002060"/>
                </a:solidFill>
              </a:rPr>
              <a:t>: </a:t>
            </a:r>
          </a:p>
          <a:p>
            <a:pPr algn="ctr"/>
            <a:endParaRPr lang="en-US" sz="4400" dirty="0" smtClean="0">
              <a:solidFill>
                <a:srgbClr val="002060"/>
              </a:solidFill>
            </a:endParaRPr>
          </a:p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Педагог </a:t>
            </a:r>
            <a:r>
              <a:rPr lang="ru-RU" sz="4400" dirty="0">
                <a:solidFill>
                  <a:srgbClr val="002060"/>
                </a:solidFill>
              </a:rPr>
              <a:t>– не </a:t>
            </a:r>
            <a:r>
              <a:rPr lang="ru-RU" sz="4400" dirty="0" err="1">
                <a:solidFill>
                  <a:srgbClr val="002060"/>
                </a:solidFill>
              </a:rPr>
              <a:t>професія</a:t>
            </a:r>
            <a:r>
              <a:rPr lang="ru-RU" sz="4400" dirty="0">
                <a:solidFill>
                  <a:srgbClr val="002060"/>
                </a:solidFill>
              </a:rPr>
              <a:t>, </a:t>
            </a:r>
            <a:r>
              <a:rPr lang="ru-RU" sz="4400" dirty="0" err="1">
                <a:solidFill>
                  <a:srgbClr val="002060"/>
                </a:solidFill>
              </a:rPr>
              <a:t>це</a:t>
            </a:r>
            <a:r>
              <a:rPr lang="ru-RU" sz="4400" dirty="0">
                <a:solidFill>
                  <a:srgbClr val="002060"/>
                </a:solidFill>
              </a:rPr>
              <a:t> доля … На </a:t>
            </a:r>
            <a:r>
              <a:rPr lang="ru-RU" sz="4400" dirty="0" err="1">
                <a:solidFill>
                  <a:srgbClr val="002060"/>
                </a:solidFill>
              </a:rPr>
              <a:t>нашій</a:t>
            </a:r>
            <a:r>
              <a:rPr lang="ru-RU" sz="4400" dirty="0">
                <a:solidFill>
                  <a:srgbClr val="002060"/>
                </a:solidFill>
              </a:rPr>
              <a:t> </a:t>
            </a:r>
            <a:r>
              <a:rPr lang="ru-RU" sz="4400" dirty="0" err="1">
                <a:solidFill>
                  <a:srgbClr val="002060"/>
                </a:solidFill>
              </a:rPr>
              <a:t>совісті</a:t>
            </a:r>
            <a:r>
              <a:rPr lang="ru-RU" sz="4400" dirty="0">
                <a:solidFill>
                  <a:srgbClr val="002060"/>
                </a:solidFill>
              </a:rPr>
              <a:t> </a:t>
            </a:r>
            <a:r>
              <a:rPr lang="ru-RU" sz="4400" dirty="0" err="1">
                <a:solidFill>
                  <a:srgbClr val="002060"/>
                </a:solidFill>
              </a:rPr>
              <a:t>людина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0168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4518" y="423080"/>
            <a:ext cx="85707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Візитна картка</a:t>
            </a:r>
            <a:endParaRPr lang="ru-RU" sz="6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5468" y="1241947"/>
            <a:ext cx="904846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Прізвище</a:t>
            </a:r>
            <a:r>
              <a:rPr lang="en-US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uk-UA" sz="2800" dirty="0" err="1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Гринюк</a:t>
            </a:r>
            <a:endParaRPr lang="uk-UA" sz="2800" dirty="0" smtClean="0">
              <a:solidFill>
                <a:srgbClr val="FFFF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uk-UA" sz="2800" dirty="0" err="1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Ім</a:t>
            </a:r>
            <a:r>
              <a:rPr lang="en-US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’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я</a:t>
            </a:r>
            <a:r>
              <a:rPr lang="en-US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 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Людмила</a:t>
            </a:r>
          </a:p>
          <a:p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 батькові</a:t>
            </a:r>
            <a:r>
              <a:rPr lang="en-US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Василівна</a:t>
            </a:r>
          </a:p>
          <a:p>
            <a:endParaRPr lang="en-US" sz="2800" dirty="0">
              <a:solidFill>
                <a:srgbClr val="FFFF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uk-UA" sz="2800" dirty="0">
              <a:solidFill>
                <a:srgbClr val="FFFF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Стаж педагогічної діяльності </a:t>
            </a:r>
            <a:r>
              <a:rPr lang="en-US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30 років </a:t>
            </a:r>
            <a:endParaRPr lang="uk-UA" sz="2800" dirty="0" smtClean="0">
              <a:solidFill>
                <a:srgbClr val="FFFF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Місце роботи</a:t>
            </a:r>
            <a:r>
              <a:rPr lang="en-US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гімназія с. </a:t>
            </a:r>
            <a:r>
              <a:rPr lang="uk-UA" sz="2800" dirty="0" err="1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Милятин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імені Михайла </a:t>
            </a:r>
            <a:r>
              <a:rPr lang="uk-UA" sz="2800" dirty="0" err="1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Грицюка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– філії </a:t>
            </a:r>
            <a:r>
              <a:rPr lang="uk-UA" sz="2800" dirty="0" err="1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Павлівського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ліцею Волинської області </a:t>
            </a:r>
          </a:p>
          <a:p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Освіта</a:t>
            </a:r>
            <a:r>
              <a:rPr lang="en-US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r>
              <a:rPr lang="uk-UA" sz="2800" dirty="0" smtClean="0">
                <a:solidFill>
                  <a:srgbClr val="FFFF99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Луцьке педагогічне училище</a:t>
            </a:r>
            <a:endParaRPr lang="en-US" sz="2800" dirty="0" smtClean="0">
              <a:solidFill>
                <a:srgbClr val="FFFF99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uk-UA" sz="2800" dirty="0" smtClean="0">
                <a:solidFill>
                  <a:srgbClr val="FFFF99"/>
                </a:solidFill>
              </a:rPr>
              <a:t>Спеціальність за дипломом</a:t>
            </a:r>
            <a:r>
              <a:rPr lang="en-US" sz="2800" dirty="0">
                <a:solidFill>
                  <a:srgbClr val="FFFF99"/>
                </a:solidFill>
              </a:rPr>
              <a:t>:</a:t>
            </a:r>
            <a:r>
              <a:rPr lang="uk-UA" sz="2800" dirty="0" smtClean="0">
                <a:solidFill>
                  <a:srgbClr val="FFFF99"/>
                </a:solidFill>
              </a:rPr>
              <a:t> вчитель початкових клас</a:t>
            </a:r>
            <a:endParaRPr lang="ru-RU" sz="28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1044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66572" y="1045030"/>
            <a:ext cx="9042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Я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бажаю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…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Навчаючи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інших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, </a:t>
            </a:r>
            <a:endParaRPr lang="ru-RU" sz="4400" dirty="0" smtClean="0">
              <a:solidFill>
                <a:srgbClr val="000099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4400" dirty="0" err="1" smtClean="0">
                <a:solidFill>
                  <a:srgbClr val="000099"/>
                </a:solidFill>
                <a:latin typeface="Monotype Corsiva" panose="03010101010201010101" pitchFamily="66" charset="0"/>
              </a:rPr>
              <a:t>учитись</a:t>
            </a:r>
            <a:r>
              <a:rPr lang="ru-RU" sz="4400" dirty="0" smtClean="0">
                <a:solidFill>
                  <a:srgbClr val="000099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rgbClr val="000099"/>
                </a:solidFill>
                <a:latin typeface="Monotype Corsiva" panose="03010101010201010101" pitchFamily="66" charset="0"/>
              </a:rPr>
              <a:t>самій</a:t>
            </a:r>
            <a:r>
              <a:rPr lang="ru-RU" sz="4400" dirty="0" smtClean="0">
                <a:solidFill>
                  <a:srgbClr val="000099"/>
                </a:solidFill>
                <a:latin typeface="Monotype Corsiva" panose="03010101010201010101" pitchFamily="66" charset="0"/>
              </a:rPr>
              <a:t>.</a:t>
            </a:r>
          </a:p>
          <a:p>
            <a:pPr algn="ctr"/>
            <a:r>
              <a:rPr lang="ru-RU" sz="4400" dirty="0" smtClean="0">
                <a:solidFill>
                  <a:srgbClr val="000099"/>
                </a:solidFill>
                <a:latin typeface="Monotype Corsiva" panose="03010101010201010101" pitchFamily="66" charset="0"/>
              </a:rPr>
              <a:t>В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житті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все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робити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з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любов’ю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. За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кожний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мій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вчинок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щоб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діти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могли.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Згадати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мене </a:t>
            </a:r>
            <a:r>
              <a:rPr lang="ru-RU" sz="4400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добрим</a:t>
            </a:r>
            <a:r>
              <a:rPr lang="ru-RU" sz="4400" dirty="0">
                <a:solidFill>
                  <a:srgbClr val="000099"/>
                </a:solidFill>
                <a:latin typeface="Monotype Corsiva" panose="03010101010201010101" pitchFamily="66" charset="0"/>
              </a:rPr>
              <a:t> словом</a:t>
            </a:r>
          </a:p>
        </p:txBody>
      </p:sp>
    </p:spTree>
    <p:extLst>
      <p:ext uri="{BB962C8B-B14F-4D97-AF65-F5344CB8AC3E}">
        <p14:creationId xmlns:p14="http://schemas.microsoft.com/office/powerpoint/2010/main" val="2323208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01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64000" y="2365830"/>
            <a:ext cx="40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Дякую за увагу</a:t>
            </a:r>
            <a:endParaRPr lang="ru-RU" sz="4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3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73944" y="1857828"/>
            <a:ext cx="70684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«Кожен вчитель несе свою місію-місію перед Богом, всесвітом, країною, дитиною…»</a:t>
            </a:r>
          </a:p>
          <a:p>
            <a:pPr algn="ctr"/>
            <a:endParaRPr lang="uk-UA" sz="4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uk-UA" sz="4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   </a:t>
            </a:r>
          </a:p>
          <a:p>
            <a:pPr algn="ctr"/>
            <a:r>
              <a:rPr lang="uk-UA" sz="4000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uk-UA" sz="4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В.П. </a:t>
            </a:r>
            <a:r>
              <a:rPr lang="uk-UA" sz="4000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Вахтерова</a:t>
            </a:r>
            <a:endParaRPr lang="ru-RU" sz="4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798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942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8772" y="513773"/>
            <a:ext cx="69808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Творче кредо</a:t>
            </a:r>
            <a:r>
              <a:rPr lang="en-US" sz="6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:</a:t>
            </a:r>
            <a:endParaRPr lang="uk-UA" sz="66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4597" y="2049439"/>
            <a:ext cx="8843749" cy="3289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51127" y="1783581"/>
            <a:ext cx="98400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>
                <a:solidFill>
                  <a:srgbClr val="49030A"/>
                </a:solidFill>
                <a:latin typeface="Monotype Corsiva" panose="03010101010201010101" pitchFamily="66" charset="0"/>
              </a:rPr>
              <a:t>Жити</a:t>
            </a:r>
            <a:r>
              <a:rPr lang="ru-RU" sz="36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серед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людей – все одно,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що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ходити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в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казковому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саду, де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навколо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тебе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найтонші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пелюстки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квітів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з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тремтячими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краплинами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роси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, і треба так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іти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і так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доторкуватися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до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квітів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,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щоб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не впала </a:t>
            </a:r>
            <a:r>
              <a:rPr lang="ru-RU" sz="3600" dirty="0" err="1">
                <a:solidFill>
                  <a:srgbClr val="49030A"/>
                </a:solidFill>
                <a:latin typeface="Monotype Corsiva" panose="03010101010201010101" pitchFamily="66" charset="0"/>
              </a:rPr>
              <a:t>жодна</a:t>
            </a:r>
            <a:r>
              <a:rPr lang="ru-RU" sz="3600" dirty="0">
                <a:solidFill>
                  <a:srgbClr val="49030A"/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rgbClr val="49030A"/>
                </a:solidFill>
                <a:latin typeface="Monotype Corsiva" panose="03010101010201010101" pitchFamily="66" charset="0"/>
              </a:rPr>
              <a:t>крапля</a:t>
            </a:r>
            <a:r>
              <a:rPr lang="ru-RU" sz="36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.»</a:t>
            </a:r>
          </a:p>
          <a:p>
            <a:endParaRPr lang="uk-UA" sz="3600" dirty="0">
              <a:solidFill>
                <a:srgbClr val="49030A"/>
              </a:solidFill>
              <a:latin typeface="Monotype Corsiva" panose="03010101010201010101" pitchFamily="66" charset="0"/>
            </a:endParaRPr>
          </a:p>
          <a:p>
            <a:r>
              <a:rPr lang="uk-UA" sz="36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                                                        В. Сухомлинський</a:t>
            </a:r>
            <a:endParaRPr lang="ru-RU" sz="3600" dirty="0">
              <a:solidFill>
                <a:srgbClr val="49030A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874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7042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68048" y="273627"/>
            <a:ext cx="80385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Monotype Corsiva" panose="03010101010201010101" pitchFamily="66" charset="0"/>
              </a:rPr>
              <a:t>Проблема над якою працюю</a:t>
            </a:r>
            <a:endParaRPr lang="ru-RU" sz="4400" dirty="0"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05468" y="2448171"/>
            <a:ext cx="102631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Впровадження інтерактивних  форм навчання на </a:t>
            </a:r>
            <a:r>
              <a:rPr lang="uk-UA" sz="6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уроках</a:t>
            </a:r>
            <a:r>
              <a:rPr lang="uk-UA" sz="6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 в початкових  класах НУШ</a:t>
            </a:r>
            <a:endParaRPr lang="ru-RU" sz="6000" dirty="0">
              <a:solidFill>
                <a:schemeClr val="accent1">
                  <a:lumMod val="20000"/>
                  <a:lumOff val="8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8849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1068"/>
            <a:ext cx="12192000" cy="6858000"/>
          </a:xfrm>
          <a:prstGeom prst="rect">
            <a:avLst/>
          </a:prstGeom>
        </p:spPr>
      </p:pic>
      <p:sp>
        <p:nvSpPr>
          <p:cNvPr id="4" name="Пятно 1 3"/>
          <p:cNvSpPr/>
          <p:nvPr/>
        </p:nvSpPr>
        <p:spPr>
          <a:xfrm>
            <a:off x="3300485" y="1819256"/>
            <a:ext cx="5404513" cy="3193575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177421" y="1"/>
            <a:ext cx="4858603" cy="290927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но 1 6"/>
          <p:cNvSpPr/>
          <p:nvPr/>
        </p:nvSpPr>
        <p:spPr>
          <a:xfrm>
            <a:off x="-54592" y="3186230"/>
            <a:ext cx="5186149" cy="365102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но 1 7"/>
          <p:cNvSpPr/>
          <p:nvPr/>
        </p:nvSpPr>
        <p:spPr>
          <a:xfrm>
            <a:off x="6851177" y="1"/>
            <a:ext cx="5049672" cy="312533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212609" y="2815443"/>
            <a:ext cx="3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     </a:t>
            </a:r>
            <a:r>
              <a:rPr lang="uk-UA" sz="4000" dirty="0" smtClean="0">
                <a:latin typeface="Monotype Corsiva" panose="03010101010201010101" pitchFamily="66" charset="0"/>
              </a:rPr>
              <a:t>Інноваційні</a:t>
            </a:r>
          </a:p>
          <a:p>
            <a:r>
              <a:rPr lang="uk-UA" sz="4000" dirty="0">
                <a:latin typeface="Monotype Corsiva" panose="03010101010201010101" pitchFamily="66" charset="0"/>
              </a:rPr>
              <a:t> </a:t>
            </a:r>
            <a:r>
              <a:rPr lang="uk-UA" sz="4000" dirty="0" smtClean="0">
                <a:latin typeface="Monotype Corsiva" panose="03010101010201010101" pitchFamily="66" charset="0"/>
              </a:rPr>
              <a:t>     технології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37731" y="730409"/>
            <a:ext cx="27522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Інформаційно-розвивальні  технології</a:t>
            </a:r>
            <a:endParaRPr lang="ru-RU" sz="28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79475" y="762401"/>
            <a:ext cx="41125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Діяльнісні технології</a:t>
            </a:r>
            <a:endParaRPr lang="ru-RU" sz="44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17176" y="4087277"/>
            <a:ext cx="335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Monotype Corsiva" panose="03010101010201010101" pitchFamily="66" charset="0"/>
              </a:rPr>
              <a:t>Проблемно -пошукові технології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  <p:sp>
        <p:nvSpPr>
          <p:cNvPr id="15" name="Пятно 1 14"/>
          <p:cNvSpPr/>
          <p:nvPr/>
        </p:nvSpPr>
        <p:spPr>
          <a:xfrm>
            <a:off x="7268571" y="3701819"/>
            <a:ext cx="5054220" cy="305027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352429" y="4591516"/>
            <a:ext cx="3493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err="1" smtClean="0">
                <a:latin typeface="Monotype Corsiva" panose="03010101010201010101" pitchFamily="66" charset="0"/>
              </a:rPr>
              <a:t>Особистісноорі</a:t>
            </a:r>
            <a:r>
              <a:rPr lang="uk-UA" sz="3200" dirty="0" smtClean="0">
                <a:latin typeface="Monotype Corsiva" panose="03010101010201010101" pitchFamily="66" charset="0"/>
              </a:rPr>
              <a:t> </a:t>
            </a:r>
            <a:r>
              <a:rPr lang="uk-UA" sz="3200" dirty="0" err="1" smtClean="0">
                <a:latin typeface="Monotype Corsiva" panose="03010101010201010101" pitchFamily="66" charset="0"/>
              </a:rPr>
              <a:t>єнтовані</a:t>
            </a:r>
            <a:r>
              <a:rPr lang="uk-UA" sz="3200" dirty="0" smtClean="0">
                <a:latin typeface="Monotype Corsiva" panose="03010101010201010101" pitchFamily="66" charset="0"/>
              </a:rPr>
              <a:t> технології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7907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8" y="-59882"/>
            <a:ext cx="12192000" cy="69603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693" y="2381535"/>
            <a:ext cx="2688609" cy="1897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Овальная выноска 10"/>
          <p:cNvSpPr/>
          <p:nvPr/>
        </p:nvSpPr>
        <p:spPr>
          <a:xfrm>
            <a:off x="6095999" y="3275463"/>
            <a:ext cx="45719" cy="5459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6-конечная звезда 14"/>
          <p:cNvSpPr/>
          <p:nvPr/>
        </p:nvSpPr>
        <p:spPr>
          <a:xfrm rot="313628">
            <a:off x="1333143" y="211448"/>
            <a:ext cx="3550237" cy="2988860"/>
          </a:xfrm>
          <a:prstGeom prst="star6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6-конечная звезда 16"/>
          <p:cNvSpPr/>
          <p:nvPr/>
        </p:nvSpPr>
        <p:spPr>
          <a:xfrm rot="21200336">
            <a:off x="7537353" y="37589"/>
            <a:ext cx="3740679" cy="3251813"/>
          </a:xfrm>
          <a:prstGeom prst="star6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Моделювання способів </a:t>
            </a:r>
            <a:r>
              <a:rPr lang="uk-UA" sz="2400" dirty="0" err="1" smtClean="0">
                <a:solidFill>
                  <a:srgbClr val="49030A"/>
                </a:solidFill>
                <a:latin typeface="Monotype Corsiva" panose="03010101010201010101" pitchFamily="66" charset="0"/>
              </a:rPr>
              <a:t>розв</a:t>
            </a:r>
            <a:r>
              <a:rPr lang="en-US" sz="24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’</a:t>
            </a:r>
            <a:r>
              <a:rPr lang="uk-UA" sz="2400" dirty="0" err="1" smtClean="0">
                <a:solidFill>
                  <a:srgbClr val="49030A"/>
                </a:solidFill>
                <a:latin typeface="Monotype Corsiva" panose="03010101010201010101" pitchFamily="66" charset="0"/>
              </a:rPr>
              <a:t>язання</a:t>
            </a:r>
            <a:r>
              <a:rPr lang="uk-UA" sz="24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 навчальних проблем</a:t>
            </a:r>
            <a:endParaRPr lang="ru-RU" sz="2400" dirty="0">
              <a:solidFill>
                <a:srgbClr val="4903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8" name="6-конечная звезда 17"/>
          <p:cNvSpPr/>
          <p:nvPr/>
        </p:nvSpPr>
        <p:spPr>
          <a:xfrm rot="21167541">
            <a:off x="1119357" y="3865729"/>
            <a:ext cx="3905079" cy="2893326"/>
          </a:xfrm>
          <a:prstGeom prst="star6">
            <a:avLst/>
          </a:prstGeom>
          <a:solidFill>
            <a:srgbClr val="0ECC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6-конечная звезда 18"/>
          <p:cNvSpPr/>
          <p:nvPr/>
        </p:nvSpPr>
        <p:spPr>
          <a:xfrm rot="473777">
            <a:off x="7340687" y="3774826"/>
            <a:ext cx="4134010" cy="2673875"/>
          </a:xfrm>
          <a:prstGeom prst="star6">
            <a:avLst/>
          </a:prstGeom>
          <a:solidFill>
            <a:srgbClr val="0ECC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234382" y="1093653"/>
            <a:ext cx="19379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Формування навчального завдання</a:t>
            </a:r>
            <a:endParaRPr lang="ru-RU" sz="2800" dirty="0">
              <a:solidFill>
                <a:srgbClr val="4903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34382" y="4592049"/>
            <a:ext cx="2337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Контроль за результатами навчальної діяльності </a:t>
            </a:r>
            <a:endParaRPr lang="ru-RU" sz="2400" dirty="0">
              <a:solidFill>
                <a:srgbClr val="4903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56158" y="4326933"/>
            <a:ext cx="2661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Оцінювання результатів </a:t>
            </a:r>
            <a:r>
              <a:rPr lang="uk-UA" sz="3200" dirty="0" err="1" smtClean="0">
                <a:solidFill>
                  <a:srgbClr val="49030A"/>
                </a:solidFill>
                <a:latin typeface="Monotype Corsiva" panose="03010101010201010101" pitchFamily="66" charset="0"/>
              </a:rPr>
              <a:t>розв</a:t>
            </a:r>
            <a:r>
              <a:rPr lang="en-US" sz="3200" dirty="0" smtClean="0">
                <a:solidFill>
                  <a:srgbClr val="49030A"/>
                </a:solidFill>
                <a:latin typeface="Monotype Corsiva" panose="03010101010201010101" pitchFamily="66" charset="0"/>
              </a:rPr>
              <a:t>’</a:t>
            </a:r>
            <a:r>
              <a:rPr lang="uk-UA" sz="3200" dirty="0" err="1" smtClean="0">
                <a:solidFill>
                  <a:srgbClr val="49030A"/>
                </a:solidFill>
                <a:latin typeface="Monotype Corsiva" panose="03010101010201010101" pitchFamily="66" charset="0"/>
              </a:rPr>
              <a:t>язання</a:t>
            </a:r>
            <a:endParaRPr lang="ru-RU" sz="3200" dirty="0">
              <a:solidFill>
                <a:srgbClr val="49030A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1661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59"/>
            <a:ext cx="12192000" cy="70433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" t="7237" r="22253" b="5202"/>
          <a:stretch/>
        </p:blipFill>
        <p:spPr>
          <a:xfrm>
            <a:off x="2315570" y="1534844"/>
            <a:ext cx="7315200" cy="4954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866030" y="259061"/>
            <a:ext cx="101129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Курсова підготовка</a:t>
            </a:r>
            <a:endParaRPr lang="ru-RU" sz="6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1475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" t="2667" r="3048" b="410"/>
          <a:stretch/>
        </p:blipFill>
        <p:spPr>
          <a:xfrm>
            <a:off x="-116137" y="2093880"/>
            <a:ext cx="3270450" cy="46177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t="3207" r="16784" b="7956"/>
          <a:stretch/>
        </p:blipFill>
        <p:spPr>
          <a:xfrm rot="16200000">
            <a:off x="8617102" y="827838"/>
            <a:ext cx="4150828" cy="29989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7" r="2040" b="1453"/>
          <a:stretch/>
        </p:blipFill>
        <p:spPr>
          <a:xfrm rot="16200000">
            <a:off x="2562970" y="709537"/>
            <a:ext cx="4617714" cy="32355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4" b="6052"/>
          <a:stretch/>
        </p:blipFill>
        <p:spPr>
          <a:xfrm rot="16200000">
            <a:off x="5873831" y="3140056"/>
            <a:ext cx="4260741" cy="30291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3851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</TotalTime>
  <Words>281</Words>
  <Application>Microsoft Office PowerPoint</Application>
  <PresentationFormat>Широкоэкранный</PresentationFormat>
  <Paragraphs>51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Comic Sans MS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Home-PC</dc:creator>
  <cp:lastModifiedBy>Home-PC</cp:lastModifiedBy>
  <cp:revision>49</cp:revision>
  <dcterms:created xsi:type="dcterms:W3CDTF">2021-03-14T11:18:02Z</dcterms:created>
  <dcterms:modified xsi:type="dcterms:W3CDTF">2021-03-22T15:16:30Z</dcterms:modified>
</cp:coreProperties>
</file>