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434" autoAdjust="0"/>
  </p:normalViewPr>
  <p:slideViewPr>
    <p:cSldViewPr snapToGrid="0">
      <p:cViewPr varScale="1">
        <p:scale>
          <a:sx n="67" d="100"/>
          <a:sy n="67" d="100"/>
        </p:scale>
        <p:origin x="75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D89E56-4646-4FE3-962F-23EA8B4ED817}" type="datetimeFigureOut">
              <a:rPr lang="uk-UA" smtClean="0"/>
              <a:t>26.03.2017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D1A1D6-6230-4323-9A6C-81EE89D5C9B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993981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D1A1D6-6230-4323-9A6C-81EE89D5C9B7}" type="slidenum">
              <a:rPr lang="uk-UA" smtClean="0"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613608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D1A1D6-6230-4323-9A6C-81EE89D5C9B7}" type="slidenum">
              <a:rPr lang="uk-UA" smtClean="0"/>
              <a:t>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3271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BA3C1-587D-442D-BBB7-E98B3B59E7FE}" type="datetimeFigureOut">
              <a:rPr lang="uk-UA" smtClean="0"/>
              <a:t>26.03.2017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0F6F-D66D-4C1B-84AA-A8B11436F93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736544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BA3C1-587D-442D-BBB7-E98B3B59E7FE}" type="datetimeFigureOut">
              <a:rPr lang="uk-UA" smtClean="0"/>
              <a:t>26.03.2017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0F6F-D66D-4C1B-84AA-A8B11436F93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783641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BA3C1-587D-442D-BBB7-E98B3B59E7FE}" type="datetimeFigureOut">
              <a:rPr lang="uk-UA" smtClean="0"/>
              <a:t>26.03.2017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0F6F-D66D-4C1B-84AA-A8B11436F93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02827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BA3C1-587D-442D-BBB7-E98B3B59E7FE}" type="datetimeFigureOut">
              <a:rPr lang="uk-UA" smtClean="0"/>
              <a:t>26.03.2017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0F6F-D66D-4C1B-84AA-A8B11436F93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03283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BA3C1-587D-442D-BBB7-E98B3B59E7FE}" type="datetimeFigureOut">
              <a:rPr lang="uk-UA" smtClean="0"/>
              <a:t>26.03.2017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0F6F-D66D-4C1B-84AA-A8B11436F93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346355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BA3C1-587D-442D-BBB7-E98B3B59E7FE}" type="datetimeFigureOut">
              <a:rPr lang="uk-UA" smtClean="0"/>
              <a:t>26.03.2017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0F6F-D66D-4C1B-84AA-A8B11436F93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205399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BA3C1-587D-442D-BBB7-E98B3B59E7FE}" type="datetimeFigureOut">
              <a:rPr lang="uk-UA" smtClean="0"/>
              <a:t>26.03.2017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0F6F-D66D-4C1B-84AA-A8B11436F93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802371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BA3C1-587D-442D-BBB7-E98B3B59E7FE}" type="datetimeFigureOut">
              <a:rPr lang="uk-UA" smtClean="0"/>
              <a:t>26.03.2017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0F6F-D66D-4C1B-84AA-A8B11436F93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136454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BA3C1-587D-442D-BBB7-E98B3B59E7FE}" type="datetimeFigureOut">
              <a:rPr lang="uk-UA" smtClean="0"/>
              <a:t>26.03.2017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0F6F-D66D-4C1B-84AA-A8B11436F93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59049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BA3C1-587D-442D-BBB7-E98B3B59E7FE}" type="datetimeFigureOut">
              <a:rPr lang="uk-UA" smtClean="0"/>
              <a:t>26.03.2017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0F6F-D66D-4C1B-84AA-A8B11436F93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98923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BA3C1-587D-442D-BBB7-E98B3B59E7FE}" type="datetimeFigureOut">
              <a:rPr lang="uk-UA" smtClean="0"/>
              <a:t>26.03.2017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0F6F-D66D-4C1B-84AA-A8B11436F93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533325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6BA3C1-587D-442D-BBB7-E98B3B59E7FE}" type="datetimeFigureOut">
              <a:rPr lang="uk-UA" smtClean="0"/>
              <a:t>26.03.2017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30F6F-D66D-4C1B-84AA-A8B11436F93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80586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21"/>
          <p:cNvPicPr preferRelativeResize="0"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79227" y="772510"/>
            <a:ext cx="625891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dirty="0">
                <a:latin typeface="Monotype Corsiva" panose="03010101010201010101" pitchFamily="66" charset="0"/>
              </a:rPr>
              <a:t>“Однією з найсерйозніших хиб </a:t>
            </a:r>
          </a:p>
          <a:p>
            <a:pPr algn="ctr"/>
            <a:r>
              <a:rPr lang="uk-UA" sz="3600" dirty="0">
                <a:latin typeface="Monotype Corsiva" panose="03010101010201010101" pitchFamily="66" charset="0"/>
              </a:rPr>
              <a:t>нашої шкільної практики є те, </a:t>
            </a:r>
          </a:p>
          <a:p>
            <a:pPr algn="ctr"/>
            <a:r>
              <a:rPr lang="uk-UA" sz="3600" dirty="0">
                <a:latin typeface="Monotype Corsiva" panose="03010101010201010101" pitchFamily="66" charset="0"/>
              </a:rPr>
              <a:t>що навчаючи дітей, </a:t>
            </a:r>
          </a:p>
          <a:p>
            <a:pPr algn="ctr"/>
            <a:r>
              <a:rPr lang="uk-UA" sz="3600" dirty="0">
                <a:latin typeface="Monotype Corsiva" panose="03010101010201010101" pitchFamily="66" charset="0"/>
              </a:rPr>
              <a:t>працює переважно вчитель…»</a:t>
            </a:r>
          </a:p>
          <a:p>
            <a:pPr algn="r"/>
            <a:r>
              <a:rPr lang="uk-UA" sz="3600" dirty="0">
                <a:latin typeface="Monotype Corsiva" panose="03010101010201010101" pitchFamily="66" charset="0"/>
              </a:rPr>
              <a:t>В. Сухомлинський</a:t>
            </a:r>
          </a:p>
          <a:p>
            <a:pPr algn="ctr"/>
            <a:endParaRPr lang="uk-UA" sz="3600" dirty="0"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89672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Рисунок 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763"/>
            <a:ext cx="12187237" cy="6853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4" name="Прямоугольник 3"/>
          <p:cNvSpPr/>
          <p:nvPr/>
        </p:nvSpPr>
        <p:spPr>
          <a:xfrm>
            <a:off x="2490787" y="891123"/>
            <a:ext cx="9701213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22860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uk-UA" altLang="uk-UA" sz="4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Навчальна проблема, над якою працюю:</a:t>
            </a:r>
            <a:endParaRPr kumimoji="0" lang="uk-UA" altLang="uk-UA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indent="22860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uk-UA" altLang="uk-UA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«Творче перетворення </a:t>
            </a:r>
            <a:endParaRPr kumimoji="0" lang="uk-UA" altLang="uk-UA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indent="22860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uk-UA" altLang="uk-UA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середовища розвитку учня</a:t>
            </a:r>
            <a:endParaRPr kumimoji="0" lang="uk-UA" altLang="uk-UA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indent="22860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uk-UA" altLang="uk-UA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основі інноваційних </a:t>
            </a:r>
            <a:r>
              <a:rPr kumimoji="0" lang="uk-UA" altLang="uk-UA" sz="4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методик</a:t>
            </a:r>
            <a:r>
              <a:rPr kumimoji="0" lang="uk-UA" altLang="uk-UA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kumimoji="0" lang="uk-UA" altLang="uk-UA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001347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Рисунок 4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" y="4763"/>
            <a:ext cx="12187237" cy="6853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42888" y="222975"/>
            <a:ext cx="11830049" cy="69711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 algn="just">
              <a:lnSpc>
                <a:spcPct val="150000"/>
              </a:lnSpc>
              <a:spcAft>
                <a:spcPts val="0"/>
              </a:spcAft>
            </a:pPr>
            <a:endParaRPr lang="uk-UA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28600" algn="just">
              <a:lnSpc>
                <a:spcPct val="150000"/>
              </a:lnSpc>
              <a:spcAft>
                <a:spcPts val="0"/>
              </a:spcAft>
            </a:pPr>
            <a:r>
              <a:rPr lang="uk-UA" sz="1400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Вважаю, що ця проблема є актуальною на сучасному етапі в період особистісно-зорієнтованого навчання. В практиці роботи інноваційну педагогічну діяльність пов’язують  з відмовою від штампів та стереотипів.</a:t>
            </a:r>
          </a:p>
          <a:p>
            <a:pPr lvl="0" indent="2286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uk-UA" alt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мій погляд, інноваційні методики створюють прекрасні умови  для реалізації творчого потенціалу дитини. Вони дозволяють виявляти, розвивати здібності кожного учня, стимулювати самостійну творчу діяльність, отже, дають змогу повніше використовувати потенціал особистості.</a:t>
            </a:r>
            <a:endParaRPr kumimoji="0" lang="uk-UA" altLang="uk-UA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indent="2286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uk-UA" alt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kumimoji="0" lang="uk-UA" altLang="uk-UA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уроках</a:t>
            </a:r>
            <a:r>
              <a:rPr kumimoji="0" lang="uk-UA" alt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намагаюся створювати умови для реалізації творчого потенціалу дитини. Як аксіому приймаю твердження, що кожна дитина талановита і діти потребують лише педагогічної підтримки з боку вчителя. Тому своє завдання бачу у виявлені в кожному таланту і в співпраці, співтворчості створити умови для його розквіту, враховуючи унікальність та самобутність кожної дитини.</a:t>
            </a:r>
            <a:endParaRPr kumimoji="0" lang="uk-UA" altLang="uk-UA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indent="2286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uk-UA" alt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 вчитель-</a:t>
            </a:r>
            <a:r>
              <a:rPr kumimoji="0" lang="uk-UA" altLang="uk-UA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предметник</a:t>
            </a:r>
            <a:r>
              <a:rPr kumimoji="0" lang="uk-UA" alt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розумію, що на сучасному етапі розвитку шкільної освіти найважливішим є орієнтація на особистість. Усвідомлюю, що важливо дати не просто суму знань, а вчити користуватися цими знаннями, адаптуватися у суспільстві. Саме тому свою увагу звертаю на впровадження в практику роботи основних засобів особистісно-зорієнтованого навчання, а саме інноваційні методики.</a:t>
            </a:r>
            <a:endParaRPr kumimoji="0" lang="uk-UA" altLang="uk-UA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indent="2286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uk-UA" alt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Використання в процесі співпраці з учнями інтерактивних форм викладання (розповідь від імені героя; інтерв’ю з місця події; журналістське розслідування; постановка і вирішення проблеми; рольова гра; і т. д.) розвивають учня, його здатність мислити, аналізувати, виробляти власні естетичні судження, розв’язувати пізнавальні і життєві проблеми, адаптуватися до мінливих умов сучасної дійсності.</a:t>
            </a:r>
            <a:endParaRPr kumimoji="0" lang="uk-UA" altLang="uk-UA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indent="2286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uk-UA" alt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Ставлячи проблемні завдання, створюючи дискусійні ситуації, домагаюся, щоб учні самостійно шукали відповіді на питання. Для цього будую модель навчання як творчого пошуку: від уявлення і порушення проблеми до висування припущень, гіпотез, їхньої перевірки. А здійснюю цю модель за допомогою проблемно-ситуативних моментів.</a:t>
            </a:r>
            <a:endParaRPr kumimoji="0" lang="uk-UA" alt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indent="228600" algn="just">
              <a:lnSpc>
                <a:spcPct val="150000"/>
              </a:lnSpc>
              <a:spcAft>
                <a:spcPts val="0"/>
              </a:spcAft>
            </a:pPr>
            <a:endParaRPr lang="uk-UA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28600" algn="just">
              <a:lnSpc>
                <a:spcPct val="150000"/>
              </a:lnSpc>
              <a:spcAft>
                <a:spcPts val="0"/>
              </a:spcAft>
            </a:pPr>
            <a:endParaRPr lang="uk-UA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1888941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Рисунок 4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6" t="2840" r="4384" b="7011"/>
          <a:stretch>
            <a:fillRect/>
          </a:stretch>
        </p:blipFill>
        <p:spPr bwMode="auto">
          <a:xfrm>
            <a:off x="6350" y="4763"/>
            <a:ext cx="12185650" cy="6853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208585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Рисунок 4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8" t="9573" r="6773" b="11702"/>
          <a:stretch>
            <a:fillRect/>
          </a:stretch>
        </p:blipFill>
        <p:spPr bwMode="auto">
          <a:xfrm>
            <a:off x="1588" y="4763"/>
            <a:ext cx="12190412" cy="6853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5" name="Рисунок 7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3" t="-497" r="-159" b="-786"/>
          <a:stretch>
            <a:fillRect/>
          </a:stretch>
        </p:blipFill>
        <p:spPr bwMode="auto">
          <a:xfrm>
            <a:off x="6605588" y="4048126"/>
            <a:ext cx="4810125" cy="245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5550666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-4763"/>
            <a:ext cx="121904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3" name="Picture 3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2" r="-82" b="-458"/>
          <a:stretch>
            <a:fillRect/>
          </a:stretch>
        </p:blipFill>
        <p:spPr bwMode="auto">
          <a:xfrm>
            <a:off x="3099197" y="1176337"/>
            <a:ext cx="5995194" cy="42100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402557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Рисунок 6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90" t="7396" r="5136" b="6805"/>
          <a:stretch>
            <a:fillRect/>
          </a:stretch>
        </p:blipFill>
        <p:spPr bwMode="auto">
          <a:xfrm>
            <a:off x="160336" y="0"/>
            <a:ext cx="121888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4" name="Прямоугольник 3"/>
          <p:cNvSpPr/>
          <p:nvPr/>
        </p:nvSpPr>
        <p:spPr>
          <a:xfrm>
            <a:off x="1014413" y="382012"/>
            <a:ext cx="10729912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22860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uk-UA" altLang="uk-UA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kumimoji="0" lang="ru-RU" altLang="uk-UA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ауково</a:t>
            </a:r>
            <a:r>
              <a:rPr kumimoji="0" lang="ru-RU" altLang="uk-UA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kumimoji="0" lang="uk-UA" altLang="uk-UA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методична діяльність</a:t>
            </a:r>
            <a:endParaRPr kumimoji="0" lang="uk-UA" altLang="uk-UA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uk-UA" altLang="uk-UA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anose="03010101010201010101" pitchFamily="66" charset="0"/>
                <a:ea typeface="Times New Roman" panose="02020603050405020304" pitchFamily="18" charset="0"/>
                <a:cs typeface="Calibri" panose="020F0502020204030204" pitchFamily="34" charset="0"/>
              </a:rPr>
              <a:t>План самоосвітньої діяльності</a:t>
            </a:r>
            <a:endParaRPr kumimoji="0" lang="uk-UA" altLang="uk-UA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uk-UA" altLang="uk-UA" sz="2400" b="1" i="0" u="none" strike="noStrike" cap="none" normalizeH="0" baseline="0" dirty="0" smtClean="0">
                <a:ln>
                  <a:noFill/>
                </a:ln>
                <a:solidFill>
                  <a:srgbClr val="94363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Опрацювати і впроваджувати в практику:</a:t>
            </a:r>
            <a:endParaRPr kumimoji="0" lang="uk-UA" altLang="uk-UA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uk-UA" alt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anose="03010101010201010101" pitchFamily="66" charset="0"/>
                <a:ea typeface="Times New Roman" panose="02020603050405020304" pitchFamily="18" charset="0"/>
                <a:cs typeface="Calibri" panose="020F0502020204030204" pitchFamily="34" charset="0"/>
              </a:rPr>
              <a:t>Інтерактивні методи навчання, методи активізації діяльності учнів на </a:t>
            </a:r>
            <a:r>
              <a:rPr kumimoji="0" lang="uk-UA" altLang="uk-UA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anose="03010101010201010101" pitchFamily="66" charset="0"/>
                <a:ea typeface="Times New Roman" panose="02020603050405020304" pitchFamily="18" charset="0"/>
                <a:cs typeface="Calibri" panose="020F0502020204030204" pitchFamily="34" charset="0"/>
              </a:rPr>
              <a:t>уроці</a:t>
            </a:r>
            <a:endParaRPr kumimoji="0" lang="uk-UA" altLang="uk-UA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uk-UA" alt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anose="03010101010201010101" pitchFamily="66" charset="0"/>
                <a:ea typeface="Times New Roman" panose="02020603050405020304" pitchFamily="18" charset="0"/>
                <a:cs typeface="Calibri" panose="020F0502020204030204" pitchFamily="34" charset="0"/>
              </a:rPr>
              <a:t>Методичні рекомендації з періодичної літератури</a:t>
            </a:r>
            <a:endParaRPr kumimoji="0" lang="uk-UA" altLang="uk-UA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uk-UA" altLang="uk-UA" sz="2400" b="1" i="0" u="none" strike="noStrike" cap="none" normalizeH="0" baseline="0" dirty="0" smtClean="0">
                <a:ln>
                  <a:noFill/>
                </a:ln>
                <a:solidFill>
                  <a:srgbClr val="94363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Розробляти:</a:t>
            </a:r>
            <a:endParaRPr kumimoji="0" lang="uk-UA" altLang="uk-UA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uk-UA" altLang="uk-UA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anose="03010101010201010101" pitchFamily="66" charset="0"/>
                <a:ea typeface="Times New Roman" panose="02020603050405020304" pitchFamily="18" charset="0"/>
                <a:cs typeface="Calibri" panose="020F0502020204030204" pitchFamily="34" charset="0"/>
              </a:rPr>
              <a:t>Уроки</a:t>
            </a:r>
            <a:r>
              <a:rPr kumimoji="0" lang="uk-UA" alt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anose="03010101010201010101" pitchFamily="66" charset="0"/>
                <a:ea typeface="Times New Roman" panose="02020603050405020304" pitchFamily="18" charset="0"/>
                <a:cs typeface="Calibri" panose="020F0502020204030204" pitchFamily="34" charset="0"/>
              </a:rPr>
              <a:t> з використанням комп’ютерних  технологій;</a:t>
            </a:r>
            <a:endParaRPr kumimoji="0" lang="uk-UA" altLang="uk-UA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uk-UA" altLang="uk-UA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anose="03010101010201010101" pitchFamily="66" charset="0"/>
                <a:ea typeface="Times New Roman" panose="02020603050405020304" pitchFamily="18" charset="0"/>
                <a:cs typeface="Calibri" panose="020F0502020204030204" pitchFamily="34" charset="0"/>
              </a:rPr>
              <a:t>Уроки</a:t>
            </a:r>
            <a:r>
              <a:rPr kumimoji="0" lang="uk-UA" alt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anose="03010101010201010101" pitchFamily="66" charset="0"/>
                <a:ea typeface="Times New Roman" panose="02020603050405020304" pitchFamily="18" charset="0"/>
                <a:cs typeface="Calibri" panose="020F0502020204030204" pitchFamily="34" charset="0"/>
              </a:rPr>
              <a:t> та виховні заходи з використанням інтерактивних методів навчання</a:t>
            </a:r>
            <a:endParaRPr kumimoji="0" lang="uk-UA" altLang="uk-UA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uk-UA" altLang="uk-UA" sz="2400" b="1" i="0" u="none" strike="noStrike" cap="none" normalizeH="0" baseline="0" dirty="0" smtClean="0">
                <a:ln>
                  <a:noFill/>
                </a:ln>
                <a:solidFill>
                  <a:srgbClr val="94363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Використовувати:</a:t>
            </a:r>
            <a:endParaRPr kumimoji="0" lang="uk-UA" altLang="uk-UA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uk-UA" alt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anose="03010101010201010101" pitchFamily="66" charset="0"/>
                <a:ea typeface="Times New Roman" panose="02020603050405020304" pitchFamily="18" charset="0"/>
                <a:cs typeface="Calibri" panose="020F0502020204030204" pitchFamily="34" charset="0"/>
              </a:rPr>
              <a:t>На </a:t>
            </a:r>
            <a:r>
              <a:rPr kumimoji="0" lang="uk-UA" altLang="uk-UA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anose="03010101010201010101" pitchFamily="66" charset="0"/>
                <a:ea typeface="Times New Roman" panose="02020603050405020304" pitchFamily="18" charset="0"/>
                <a:cs typeface="Calibri" panose="020F0502020204030204" pitchFamily="34" charset="0"/>
              </a:rPr>
              <a:t>уроках</a:t>
            </a:r>
            <a:r>
              <a:rPr kumimoji="0" lang="uk-UA" alt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anose="03010101010201010101" pitchFamily="66" charset="0"/>
                <a:ea typeface="Times New Roman" panose="02020603050405020304" pitchFamily="18" charset="0"/>
                <a:cs typeface="Calibri" panose="020F0502020204030204" pitchFamily="34" charset="0"/>
              </a:rPr>
              <a:t>  російської мови, зарубіжної літератури – матеріали для самореалізації знань та вмінь учнів;</a:t>
            </a:r>
            <a:endParaRPr kumimoji="0" lang="uk-UA" altLang="uk-UA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uk-UA" alt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anose="03010101010201010101" pitchFamily="66" charset="0"/>
                <a:ea typeface="Times New Roman" panose="02020603050405020304" pitchFamily="18" charset="0"/>
                <a:cs typeface="Calibri" panose="020F0502020204030204" pitchFamily="34" charset="0"/>
              </a:rPr>
              <a:t>Краєзнавчий  матеріал під час викладання літератури.</a:t>
            </a:r>
            <a:endParaRPr kumimoji="0" lang="uk-UA" altLang="uk-UA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uk-UA" altLang="uk-UA" sz="2400" b="1" i="0" u="none" strike="noStrike" cap="none" normalizeH="0" baseline="0" dirty="0" smtClean="0">
                <a:ln>
                  <a:noFill/>
                </a:ln>
                <a:solidFill>
                  <a:srgbClr val="94363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Провести:</a:t>
            </a:r>
            <a:endParaRPr kumimoji="0" lang="uk-UA" altLang="uk-UA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uk-UA" alt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anose="03010101010201010101" pitchFamily="66" charset="0"/>
                <a:ea typeface="Times New Roman" panose="02020603050405020304" pitchFamily="18" charset="0"/>
                <a:cs typeface="Calibri" panose="020F0502020204030204" pitchFamily="34" charset="0"/>
              </a:rPr>
              <a:t>Заняття із обдарованими дітьми по реалізації </a:t>
            </a:r>
            <a:r>
              <a:rPr kumimoji="0" lang="uk-UA" altLang="uk-UA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anose="03010101010201010101" pitchFamily="66" charset="0"/>
                <a:ea typeface="Times New Roman" panose="02020603050405020304" pitchFamily="18" charset="0"/>
                <a:cs typeface="Calibri" panose="020F0502020204030204" pitchFamily="34" charset="0"/>
              </a:rPr>
              <a:t>іх</a:t>
            </a:r>
            <a:r>
              <a:rPr kumimoji="0" lang="uk-UA" alt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anose="03010101010201010101" pitchFamily="66" charset="0"/>
                <a:ea typeface="Times New Roman" panose="02020603050405020304" pitchFamily="18" charset="0"/>
                <a:cs typeface="Calibri" panose="020F0502020204030204" pitchFamily="34" charset="0"/>
              </a:rPr>
              <a:t> творчих обдарувань;</a:t>
            </a:r>
            <a:endParaRPr kumimoji="0" lang="uk-UA" altLang="uk-UA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uk-UA" alt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anose="03010101010201010101" pitchFamily="66" charset="0"/>
                <a:ea typeface="Times New Roman" panose="02020603050405020304" pitchFamily="18" charset="0"/>
                <a:cs typeface="Calibri" panose="020F0502020204030204" pitchFamily="34" charset="0"/>
              </a:rPr>
              <a:t>Індивідуальні заняття з учнями по предмету</a:t>
            </a:r>
            <a:endParaRPr kumimoji="0" lang="uk-UA" altLang="uk-UA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onotype Corsiva" panose="03010101010201010101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uk-UA" alt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anose="03010101010201010101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Тиждень зарубіжної літератури</a:t>
            </a:r>
            <a:r>
              <a:rPr kumimoji="0" lang="uk-UA" altLang="uk-UA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uk-UA" altLang="uk-U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281805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90" t="7396" r="5136" b="6805"/>
          <a:stretch>
            <a:fillRect/>
          </a:stretch>
        </p:blipFill>
        <p:spPr bwMode="auto">
          <a:xfrm>
            <a:off x="3175" y="1"/>
            <a:ext cx="121888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18318" y="1"/>
            <a:ext cx="11158537" cy="52322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 algn="ctr">
              <a:lnSpc>
                <a:spcPct val="200000"/>
              </a:lnSpc>
              <a:spcAft>
                <a:spcPts val="0"/>
              </a:spcAft>
            </a:pPr>
            <a:r>
              <a:rPr lang="uk-UA" sz="4400" b="1" i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Позаурочна діяльність:</a:t>
            </a:r>
            <a:endParaRPr lang="uk-UA" sz="4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28600" algn="ctr">
              <a:lnSpc>
                <a:spcPct val="200000"/>
              </a:lnSpc>
              <a:spcAft>
                <a:spcPts val="0"/>
              </a:spcAft>
            </a:pPr>
            <a:endParaRPr lang="uk-UA" sz="11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200000"/>
              </a:lnSpc>
              <a:spcAft>
                <a:spcPts val="0"/>
              </a:spcAft>
              <a:buClr>
                <a:srgbClr val="943634"/>
              </a:buClr>
              <a:buSzPts val="2000"/>
              <a:buFont typeface="Times New Roman" panose="02020603050405020304" pitchFamily="18" charset="0"/>
              <a:buChar char="-"/>
            </a:pPr>
            <a:r>
              <a:rPr lang="uk-UA" sz="2800" b="1" dirty="0">
                <a:latin typeface="Monotype Corsiva" panose="03010101010201010101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Підготовка учнів до мовно-літературних конкурсів та олімпіад</a:t>
            </a:r>
            <a:endParaRPr lang="uk-UA" sz="28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200000"/>
              </a:lnSpc>
              <a:spcAft>
                <a:spcPts val="0"/>
              </a:spcAft>
              <a:buClr>
                <a:srgbClr val="943634"/>
              </a:buClr>
              <a:buSzPts val="2000"/>
              <a:buFont typeface="Times New Roman" panose="02020603050405020304" pitchFamily="18" charset="0"/>
              <a:buChar char="-"/>
            </a:pPr>
            <a:r>
              <a:rPr lang="uk-UA" sz="2800" b="1" dirty="0">
                <a:latin typeface="Monotype Corsiva" panose="03010101010201010101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Розвиток  творчих здібностей через залучення учнів до пошуково-дослідної діяльності</a:t>
            </a:r>
            <a:endParaRPr lang="uk-UA" sz="28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200000"/>
              </a:lnSpc>
              <a:spcAft>
                <a:spcPts val="0"/>
              </a:spcAft>
              <a:buClr>
                <a:srgbClr val="943634"/>
              </a:buClr>
              <a:buSzPts val="2000"/>
              <a:buFont typeface="Times New Roman" panose="02020603050405020304" pitchFamily="18" charset="0"/>
              <a:buChar char="-"/>
            </a:pPr>
            <a:r>
              <a:rPr lang="uk-UA" sz="2800" b="1" dirty="0">
                <a:latin typeface="Monotype Corsiva" panose="03010101010201010101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Підготовка та проведення літературних годин, свят, вечорів, вікторин</a:t>
            </a:r>
            <a:endParaRPr lang="uk-UA" sz="2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733505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5" name="Рисунок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2"/>
          <p:cNvSpPr>
            <a:spLocks noChangeArrowheads="1"/>
          </p:cNvSpPr>
          <p:nvPr/>
        </p:nvSpPr>
        <p:spPr bwMode="auto">
          <a:xfrm>
            <a:off x="3543300" y="1"/>
            <a:ext cx="5076825" cy="1109272"/>
          </a:xfrm>
          <a:prstGeom prst="horizontalScroll">
            <a:avLst>
              <a:gd name="adj" fmla="val 12500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22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2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Творчі сходинки педагогів Волині.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-1" y="0"/>
            <a:ext cx="22808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5" name="Прямоугольник 4"/>
          <p:cNvSpPr/>
          <p:nvPr/>
        </p:nvSpPr>
        <p:spPr>
          <a:xfrm>
            <a:off x="3921569" y="955258"/>
            <a:ext cx="432028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indent="22860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uk-UA" altLang="uk-UA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Методичні рекомендації</a:t>
            </a:r>
            <a:endParaRPr kumimoji="0" lang="uk-UA" altLang="uk-UA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9957112"/>
              </p:ext>
            </p:extLst>
          </p:nvPr>
        </p:nvGraphicFramePr>
        <p:xfrm>
          <a:off x="2488368" y="1637348"/>
          <a:ext cx="8349522" cy="3583305"/>
        </p:xfrm>
        <a:graphic>
          <a:graphicData uri="http://schemas.openxmlformats.org/drawingml/2006/table">
            <a:tbl>
              <a:tblPr firstRow="1" firstCol="1" bandRow="1" bandCol="1">
                <a:tableStyleId>{2D5ABB26-0587-4C30-8999-92F81FD0307C}</a:tableStyleId>
              </a:tblPr>
              <a:tblGrid>
                <a:gridCol w="4154180"/>
                <a:gridCol w="4195342"/>
              </a:tblGrid>
              <a:tr h="3533251">
                <a:tc>
                  <a:txBody>
                    <a:bodyPr/>
                    <a:lstStyle/>
                    <a:p>
                      <a:pPr indent="228600"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indent="228600"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indent="2286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Застосування елементів</a:t>
                      </a:r>
                    </a:p>
                    <a:p>
                      <a:pPr indent="2286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інтерактивних методів навчання на </a:t>
                      </a:r>
                      <a:r>
                        <a:rPr lang="uk-UA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уроках</a:t>
                      </a:r>
                      <a:r>
                        <a:rPr lang="uk-UA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indent="2286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світової літератури</a:t>
                      </a:r>
                    </a:p>
                    <a:p>
                      <a:pPr indent="2286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indent="2286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 </a:t>
                      </a:r>
                    </a:p>
                    <a:p>
                      <a:pPr indent="2286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2012 р.</a:t>
                      </a:r>
                    </a:p>
                    <a:p>
                      <a:pPr marL="457200" indent="228600" algn="l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277" marR="58277" marT="0" marB="0"/>
                </a:tc>
                <a:tc>
                  <a:txBody>
                    <a:bodyPr/>
                    <a:lstStyle/>
                    <a:p>
                      <a:pPr indent="2286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Формування та розвиток здоров’язберігаючих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компетенцій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школярів</a:t>
                      </a:r>
                      <a:r>
                        <a:rPr lang="uk-UA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засобами інформаційно-комунікаційних технологій при викладанні основ здоров’я </a:t>
                      </a:r>
                    </a:p>
                    <a:p>
                      <a:pPr indent="2286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indent="2286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indent="2286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2012р.</a:t>
                      </a:r>
                    </a:p>
                    <a:p>
                      <a:pPr indent="2286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277" marR="58277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868578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Рисунок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" y="4763"/>
            <a:ext cx="12212450" cy="6853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59" name="Picture 3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9328" r="-19423"/>
          <a:stretch>
            <a:fillRect/>
          </a:stretch>
        </p:blipFill>
        <p:spPr bwMode="auto">
          <a:xfrm>
            <a:off x="1628775" y="1057275"/>
            <a:ext cx="8901113" cy="501372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130152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" y="-4763"/>
            <a:ext cx="121856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4" name="Прямоугольник 3"/>
          <p:cNvSpPr/>
          <p:nvPr/>
        </p:nvSpPr>
        <p:spPr>
          <a:xfrm>
            <a:off x="1859756" y="228600"/>
            <a:ext cx="847248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2286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uk-UA" altLang="uk-UA" sz="3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anose="03010101010201010101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Урок зарубіжної літератури в рідній школі.</a:t>
            </a:r>
            <a:endParaRPr kumimoji="0" lang="uk-UA" altLang="uk-UA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onotype Corsiva" panose="03010101010201010101" pitchFamily="66" charset="0"/>
            </a:endParaRPr>
          </a:p>
          <a:p>
            <a:pPr lvl="0" indent="2286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uk-UA" altLang="uk-UA" sz="3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anose="03010101010201010101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Образ Мазепи у світовій літературі – 9 клас</a:t>
            </a:r>
            <a:endParaRPr kumimoji="0" lang="uk-UA" altLang="uk-UA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onotype Corsiva" panose="03010101010201010101" pitchFamily="66" charset="0"/>
            </a:endParaRPr>
          </a:p>
        </p:txBody>
      </p:sp>
      <p:pic>
        <p:nvPicPr>
          <p:cNvPr id="20486" name="Рисунок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26" b="16879"/>
          <a:stretch>
            <a:fillRect/>
          </a:stretch>
        </p:blipFill>
        <p:spPr bwMode="auto">
          <a:xfrm>
            <a:off x="136273" y="1428930"/>
            <a:ext cx="3649916" cy="23719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7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426"/>
          <a:stretch>
            <a:fillRect/>
          </a:stretch>
        </p:blipFill>
        <p:spPr bwMode="auto">
          <a:xfrm>
            <a:off x="3973390" y="3260063"/>
            <a:ext cx="3910058" cy="2731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8" name="Рисунок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25" r="3226" b="14725"/>
          <a:stretch>
            <a:fillRect/>
          </a:stretch>
        </p:blipFill>
        <p:spPr bwMode="auto">
          <a:xfrm>
            <a:off x="8070649" y="1464467"/>
            <a:ext cx="3815981" cy="305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72373892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4763"/>
            <a:ext cx="12191999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664373" y="378372"/>
            <a:ext cx="808771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i="1" dirty="0">
                <a:latin typeface="Monotype Corsiva" panose="03010101010201010101" pitchFamily="66" charset="0"/>
              </a:rPr>
              <a:t>Презентація портфоліо </a:t>
            </a:r>
            <a:endParaRPr lang="uk-UA" sz="3600" dirty="0">
              <a:latin typeface="Monotype Corsiva" panose="03010101010201010101" pitchFamily="66" charset="0"/>
            </a:endParaRPr>
          </a:p>
          <a:p>
            <a:r>
              <a:rPr lang="uk-UA" sz="3600" b="1" i="1" dirty="0">
                <a:latin typeface="Monotype Corsiva" panose="03010101010201010101" pitchFamily="66" charset="0"/>
              </a:rPr>
              <a:t>вчителя зарубіжної літератури, </a:t>
            </a:r>
            <a:endParaRPr lang="uk-UA" sz="3600" dirty="0">
              <a:latin typeface="Monotype Corsiva" panose="03010101010201010101" pitchFamily="66" charset="0"/>
            </a:endParaRPr>
          </a:p>
          <a:p>
            <a:r>
              <a:rPr lang="uk-UA" sz="3600" b="1" i="1" dirty="0">
                <a:latin typeface="Monotype Corsiva" panose="03010101010201010101" pitchFamily="66" charset="0"/>
              </a:rPr>
              <a:t>російської мови та основи здоров’я</a:t>
            </a:r>
            <a:endParaRPr lang="uk-UA" sz="3600" dirty="0">
              <a:latin typeface="Monotype Corsiva" panose="03010101010201010101" pitchFamily="66" charset="0"/>
            </a:endParaRPr>
          </a:p>
          <a:p>
            <a:pPr algn="ctr"/>
            <a:r>
              <a:rPr lang="uk-UA" sz="3600" b="1" i="1" dirty="0">
                <a:latin typeface="Monotype Corsiva" panose="03010101010201010101" pitchFamily="66" charset="0"/>
              </a:rPr>
              <a:t>Мельник Марії Адамівни</a:t>
            </a:r>
            <a:endParaRPr lang="uk-UA" sz="3600" dirty="0">
              <a:latin typeface="Monotype Corsiva" panose="03010101010201010101" pitchFamily="66" charset="0"/>
            </a:endParaRPr>
          </a:p>
          <a:p>
            <a:endParaRPr lang="uk-UA" dirty="0"/>
          </a:p>
        </p:txBody>
      </p:sp>
      <p:pic>
        <p:nvPicPr>
          <p:cNvPr id="7" name="Рисунок 1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37" r="-195" b="-444"/>
          <a:stretch>
            <a:fillRect/>
          </a:stretch>
        </p:blipFill>
        <p:spPr bwMode="auto">
          <a:xfrm>
            <a:off x="4939371" y="2743200"/>
            <a:ext cx="3267075" cy="338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891954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39" t="13545" r="5745" b="8069"/>
          <a:stretch>
            <a:fillRect/>
          </a:stretch>
        </p:blipFill>
        <p:spPr bwMode="auto">
          <a:xfrm>
            <a:off x="6350" y="4763"/>
            <a:ext cx="12185650" cy="6853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4" name="Прямоугольник 3"/>
          <p:cNvSpPr/>
          <p:nvPr/>
        </p:nvSpPr>
        <p:spPr>
          <a:xfrm>
            <a:off x="0" y="14287"/>
            <a:ext cx="12192000" cy="63401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228600"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uk-UA" altLang="uk-UA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Мазепа був значною особистістю, і його ім’я </a:t>
            </a:r>
            <a:endParaRPr kumimoji="0" lang="uk-UA" altLang="uk-UA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indent="228600"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uk-UA" altLang="uk-UA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було відоме далеко за межами країни, якою він володів.</a:t>
            </a:r>
            <a:endParaRPr kumimoji="0" lang="uk-UA" altLang="uk-UA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indent="228600"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Карл </a:t>
            </a:r>
            <a:r>
              <a:rPr kumimoji="0" lang="uk-UA" altLang="uk-UA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Клінгепор</a:t>
            </a:r>
            <a:endParaRPr kumimoji="0" lang="uk-UA" altLang="uk-UA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indent="2286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uk-UA" altLang="uk-U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Мета: </a:t>
            </a:r>
            <a:r>
              <a:rPr kumimoji="0" lang="uk-UA" alt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Розширити знання учнів про історичну постать Івана Мазепи як людини, відомої не тільки в Україні, а й за її межами; вчити вмінню аналізувати і порівнювати художні твори, </a:t>
            </a:r>
            <a:r>
              <a:rPr kumimoji="0" lang="uk-UA" altLang="uk-UA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співставляти</a:t>
            </a:r>
            <a:r>
              <a:rPr kumimoji="0" lang="uk-UA" alt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факти, давати свою оцінку прочитаному;  виховувати в учнів почуття національної гордості за діяння предків і відповідальність за майбутнє Батьківщини.</a:t>
            </a:r>
            <a:endParaRPr kumimoji="0" lang="uk-UA" altLang="uk-UA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indent="2286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uk-UA" altLang="uk-U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Обладнання: </a:t>
            </a:r>
            <a:r>
              <a:rPr kumimoji="0" lang="uk-UA" alt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портрет </a:t>
            </a:r>
            <a:r>
              <a:rPr kumimoji="0" lang="uk-UA" altLang="uk-UA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І.Мазепи</a:t>
            </a:r>
            <a:r>
              <a:rPr kumimoji="0" lang="uk-UA" alt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виставка літератури: </a:t>
            </a:r>
            <a:r>
              <a:rPr kumimoji="0" lang="uk-UA" altLang="uk-UA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Дж.Байрон</a:t>
            </a:r>
            <a:r>
              <a:rPr kumimoji="0" lang="uk-UA" alt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«Мазепа», </a:t>
            </a:r>
            <a:r>
              <a:rPr kumimoji="0" lang="uk-UA" altLang="uk-UA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О.Пушкін</a:t>
            </a:r>
            <a:r>
              <a:rPr kumimoji="0" lang="uk-UA" alt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«Полтава», </a:t>
            </a:r>
            <a:r>
              <a:rPr kumimoji="0" lang="uk-UA" altLang="uk-UA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В.Гюго</a:t>
            </a:r>
            <a:r>
              <a:rPr kumimoji="0" lang="uk-UA" alt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«Мазепа», </a:t>
            </a:r>
            <a:r>
              <a:rPr kumimoji="0" lang="uk-UA" altLang="uk-UA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В.Сосюра</a:t>
            </a:r>
            <a:r>
              <a:rPr kumimoji="0" lang="uk-UA" alt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«Мазепа», </a:t>
            </a:r>
            <a:r>
              <a:rPr kumimoji="0" lang="uk-UA" altLang="uk-UA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К.Риллєв</a:t>
            </a:r>
            <a:r>
              <a:rPr kumimoji="0" lang="uk-UA" alt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«Войнаровський», портрет </a:t>
            </a:r>
            <a:r>
              <a:rPr kumimoji="0" lang="uk-UA" altLang="uk-UA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М.Кочубей</a:t>
            </a:r>
            <a:r>
              <a:rPr kumimoji="0" lang="uk-UA" alt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карта бойових дій російської армії в 1708-1709рр.</a:t>
            </a:r>
            <a:endParaRPr kumimoji="0" lang="uk-UA" altLang="uk-UA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indent="2286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uk-UA" altLang="uk-U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Тип уроку: </a:t>
            </a:r>
            <a:r>
              <a:rPr kumimoji="0" lang="uk-UA" alt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урок-дослідження</a:t>
            </a:r>
            <a:endParaRPr kumimoji="0" lang="uk-UA" altLang="uk-UA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indent="2286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uk-UA" altLang="uk-U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ХІД УРОКУ</a:t>
            </a:r>
            <a:endParaRPr kumimoji="0" lang="uk-UA" altLang="uk-UA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indent="2286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uk-UA" altLang="uk-U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І. Підготовка учнів до сприйняття текстів</a:t>
            </a:r>
            <a:endParaRPr kumimoji="0" lang="uk-UA" altLang="uk-UA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indent="2286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uk-UA" altLang="uk-U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Вступне слово вчителя. </a:t>
            </a:r>
            <a:r>
              <a:rPr kumimoji="0" lang="uk-UA" alt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Іван Мазепа – чи не найзагадковіша постать в усій нашій історії. Що більше про нього читаємо, то більше запитань у нас виникає, більше інтриг і таємниць оточують це ім</a:t>
            </a:r>
            <a:r>
              <a:rPr kumimoji="0" lang="uk-UA" altLang="uk-UA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kumimoji="0" lang="uk-UA" alt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я. Читаючи твори про Мазепу різних авторів, складається дивне враження, що пишуть вони не про одну  й ту саму особу, а про зовсім різних.</a:t>
            </a:r>
            <a:endParaRPr kumimoji="0" lang="uk-UA" altLang="uk-UA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indent="2286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uk-UA" alt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Безтурботний, романтичний коханець із демонічною силою впливу на жіночі серця при королівському дворі Речі Посполитої, що зародився він під пером затятого ворога молодого Мазепи гоноровитого шляхтича </a:t>
            </a:r>
            <a:r>
              <a:rPr kumimoji="0" lang="uk-UA" altLang="uk-UA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Пасека</a:t>
            </a:r>
            <a:r>
              <a:rPr kumimoji="0" lang="uk-UA" alt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щоб ожити на сторінках драм, романів і поем західноєвропейської літератури… Ось як пише про нього Вольтер в «Історії Карла ХІІ»: Мазепа «народився в Подільському воєводстві; виховувався як паж Яна-</a:t>
            </a:r>
            <a:r>
              <a:rPr kumimoji="0" lang="uk-UA" altLang="uk-UA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Казиміра</a:t>
            </a:r>
            <a:r>
              <a:rPr kumimoji="0" lang="uk-UA" alt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при дворі якого набув певної обізнаності в красному письменстві. Коли було викрито любовний зв'язок, який він мав замолоду з дружиною одного польського магната, розгніваний чоловік звелів прив’язати його, зовсім голого до дикого коня і відпустити в такому стані навсібіч. Кінь, привезений перед тим з України, примчав Мазепу туди, напівмертвого від утоми та голоду. Місцеві селяни порятували його. Він довго залишався серед них і згодом відзначився в багатьох походах проти татар. </a:t>
            </a:r>
            <a:r>
              <a:rPr kumimoji="0" lang="uk-UA" altLang="uk-UA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Освдченість</a:t>
            </a:r>
            <a:r>
              <a:rPr kumimoji="0" lang="uk-UA" alt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забезпечила йому високу повагу серед козаків; його репутація, що зростала з дня на день, спонукала царя призначити Мазепу гетьманом України».</a:t>
            </a:r>
            <a:endParaRPr kumimoji="0" lang="uk-UA" altLang="uk-UA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indent="2286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uk-UA" alt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Чи це справді Іван Мазепа? А якщо й він, то хіба весь? Чи не жила в ньому ще й інша людина – син тієї землі, що поринула у колоніальний морок?</a:t>
            </a:r>
            <a:endParaRPr kumimoji="0" lang="uk-UA" altLang="uk-UA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62686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" y="4763"/>
            <a:ext cx="12187237" cy="6853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4" name="Прямоугольник 3"/>
          <p:cNvSpPr/>
          <p:nvPr/>
        </p:nvSpPr>
        <p:spPr>
          <a:xfrm>
            <a:off x="1319211" y="596504"/>
            <a:ext cx="8882063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2286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uk-UA" alt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Популярність Мазепи в європейській літературі досі лишається таємницею для всіх, хто цікавиться цією, певне, найтрагічнішою постаттю в українській історії.</a:t>
            </a:r>
            <a:endParaRPr kumimoji="0" lang="uk-UA" altLang="uk-UA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indent="2286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ІІ. Виступи учнів:</a:t>
            </a:r>
            <a:endParaRPr kumimoji="0" lang="uk-UA" altLang="uk-UA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indent="22860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uk-UA" alt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Історики;</a:t>
            </a:r>
            <a:endParaRPr kumimoji="0" lang="uk-UA" altLang="uk-UA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indent="22860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uk-UA" alt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Мистецтвознавець</a:t>
            </a:r>
            <a:endParaRPr kumimoji="0" lang="uk-UA" altLang="uk-UA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indent="22860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uk-UA" alt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Літературо знавець</a:t>
            </a:r>
            <a:endParaRPr kumimoji="0" lang="uk-UA" altLang="uk-UA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indent="2286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Вивчення художніх творів</a:t>
            </a:r>
            <a:endParaRPr kumimoji="0" lang="uk-UA" altLang="uk-UA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indent="2286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Пошукова робота в мікрогрупах</a:t>
            </a:r>
            <a:endParaRPr kumimoji="0" lang="uk-UA" altLang="uk-UA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indent="2286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Колективна робота</a:t>
            </a:r>
            <a:endParaRPr kumimoji="0" lang="uk-UA" altLang="uk-UA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indent="2286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Виразне читання  уроків з творів про Мазепу</a:t>
            </a:r>
            <a:endParaRPr kumimoji="0" lang="uk-UA" altLang="uk-UA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indent="2286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Висновок учителя</a:t>
            </a:r>
            <a:endParaRPr kumimoji="0" lang="uk-UA" altLang="uk-UA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indent="2286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Підведення підсумків уроку</a:t>
            </a:r>
            <a:endParaRPr kumimoji="0" lang="uk-UA" alt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74987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Рисунок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-4762"/>
            <a:ext cx="121888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939130" y="0"/>
            <a:ext cx="8310563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 algn="ctr">
              <a:lnSpc>
                <a:spcPct val="150000"/>
              </a:lnSpc>
              <a:spcAft>
                <a:spcPts val="0"/>
              </a:spcAft>
            </a:pPr>
            <a:r>
              <a:rPr lang="uk-UA" sz="32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 працюємо за комп’ютером</a:t>
            </a:r>
            <a:endParaRPr lang="uk-UA" sz="32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28600" algn="ctr">
              <a:lnSpc>
                <a:spcPct val="150000"/>
              </a:lnSpc>
              <a:spcAft>
                <a:spcPts val="0"/>
              </a:spcAft>
            </a:pPr>
            <a:r>
              <a:rPr lang="uk-UA" sz="3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uk-UA" sz="32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Урок літератури в 6 класі</a:t>
            </a:r>
            <a:endParaRPr lang="uk-UA" sz="32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28600" algn="ctr">
              <a:lnSpc>
                <a:spcPct val="150000"/>
              </a:lnSpc>
              <a:spcAft>
                <a:spcPts val="0"/>
              </a:spcAft>
            </a:pPr>
            <a:r>
              <a:rPr lang="uk-UA" sz="32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Перегляд кінофільму М. Гоголя «</a:t>
            </a:r>
            <a:r>
              <a:rPr lang="ru-RU" sz="32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Ніч</a:t>
            </a:r>
            <a:r>
              <a:rPr lang="ru-RU" sz="32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</a:t>
            </a:r>
            <a:r>
              <a:rPr lang="uk-UA" sz="32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32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ед</a:t>
            </a:r>
            <a:r>
              <a:rPr lang="ru-RU" sz="32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Різдвом</a:t>
            </a:r>
            <a:r>
              <a:rPr lang="ru-RU" sz="32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uk-UA" sz="3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3555" name="Picture 3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43" t="-427" r="-171" b="-583"/>
          <a:stretch>
            <a:fillRect/>
          </a:stretch>
        </p:blipFill>
        <p:spPr bwMode="auto">
          <a:xfrm>
            <a:off x="3559966" y="3046988"/>
            <a:ext cx="5068890" cy="305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176211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46"/>
          <a:stretch>
            <a:fillRect/>
          </a:stretch>
        </p:blipFill>
        <p:spPr bwMode="auto">
          <a:xfrm>
            <a:off x="0" y="0"/>
            <a:ext cx="121856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4" name="Прямоугольник 3"/>
          <p:cNvSpPr/>
          <p:nvPr/>
        </p:nvSpPr>
        <p:spPr>
          <a:xfrm>
            <a:off x="777875" y="228600"/>
            <a:ext cx="106299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22860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uk-UA" altLang="uk-UA" sz="3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Районне </a:t>
            </a:r>
            <a:r>
              <a:rPr kumimoji="0" lang="uk-UA" altLang="uk-UA" sz="36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методобєднання</a:t>
            </a:r>
            <a:r>
              <a:rPr kumimoji="0" lang="uk-UA" altLang="uk-UA" sz="3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вчителів зарубіжної літератури</a:t>
            </a:r>
            <a:endParaRPr kumimoji="0" lang="uk-UA" altLang="uk-UA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indent="22860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uk-UA" altLang="uk-UA" sz="3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“Найбільший оптиміст століття – Ч. Діккенс” </a:t>
            </a:r>
            <a:endParaRPr kumimoji="0" lang="uk-UA" altLang="uk-UA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4582" name="Рисунок 6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65" t="-618" r="-214" b="-945"/>
          <a:stretch>
            <a:fillRect/>
          </a:stretch>
        </p:blipFill>
        <p:spPr bwMode="auto">
          <a:xfrm>
            <a:off x="319087" y="2179051"/>
            <a:ext cx="386715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3" name="Рисунок 9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68" t="-558" r="-117" b="-941"/>
          <a:stretch>
            <a:fillRect/>
          </a:stretch>
        </p:blipFill>
        <p:spPr bwMode="auto">
          <a:xfrm>
            <a:off x="4192587" y="2792551"/>
            <a:ext cx="3800475" cy="219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4" name="Рисунок 12"/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9237" y="3781425"/>
            <a:ext cx="3924300" cy="271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338087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Рисунок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0"/>
            <a:ext cx="12187237" cy="6853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111825" y="358259"/>
            <a:ext cx="59731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b="1" dirty="0" smtClean="0">
                <a:effectLst/>
                <a:latin typeface="Monotype Corsiva" panose="03010101010201010101" pitchFamily="66" charset="0"/>
                <a:ea typeface="Times New Roman" panose="02020603050405020304" pitchFamily="18" charset="0"/>
              </a:rPr>
              <a:t>Тиждень зарубіжної літератури</a:t>
            </a:r>
            <a:endParaRPr lang="uk-UA" sz="3600" dirty="0">
              <a:latin typeface="Monotype Corsiva" panose="03010101010201010101" pitchFamily="66" charset="0"/>
            </a:endParaRPr>
          </a:p>
        </p:txBody>
      </p:sp>
      <p:pic>
        <p:nvPicPr>
          <p:cNvPr id="25603" name="Picture 3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85" r="-128" b="-613"/>
          <a:stretch>
            <a:fillRect/>
          </a:stretch>
        </p:blipFill>
        <p:spPr bwMode="auto">
          <a:xfrm>
            <a:off x="42863" y="3671887"/>
            <a:ext cx="3962400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4" name="Picture 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68" r="-78" b="-739"/>
          <a:stretch>
            <a:fillRect/>
          </a:stretch>
        </p:blipFill>
        <p:spPr bwMode="auto">
          <a:xfrm>
            <a:off x="3805238" y="2247602"/>
            <a:ext cx="4086225" cy="260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Picture 5"/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6" t="-493" r="-108" b="-854"/>
          <a:stretch>
            <a:fillRect/>
          </a:stretch>
        </p:blipFill>
        <p:spPr bwMode="auto">
          <a:xfrm>
            <a:off x="7891463" y="1004590"/>
            <a:ext cx="4086225" cy="248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040087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shred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Рисунок 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" y="4763"/>
            <a:ext cx="12185650" cy="6853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4" name="Прямоугольник 3"/>
          <p:cNvSpPr/>
          <p:nvPr/>
        </p:nvSpPr>
        <p:spPr>
          <a:xfrm>
            <a:off x="6205537" y="0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indent="2286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uk-UA" altLang="uk-UA" sz="3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Запрошуємо на побачення</a:t>
            </a:r>
            <a:endParaRPr kumimoji="0" lang="uk-UA" altLang="uk-UA" sz="36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pPr lvl="0" indent="2286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uk-UA" altLang="uk-UA" sz="3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(літературне кафе)</a:t>
            </a:r>
            <a:r>
              <a:rPr kumimoji="0" lang="uk-UA" altLang="uk-UA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uk-UA" altLang="uk-UA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6630" name="Рисунок 8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82" r="-102" b="-633"/>
          <a:stretch>
            <a:fillRect/>
          </a:stretch>
        </p:blipFill>
        <p:spPr bwMode="auto">
          <a:xfrm>
            <a:off x="2158207" y="3933870"/>
            <a:ext cx="4352925" cy="2533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1" name="Picture 7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68" r="-95" b="-739"/>
          <a:stretch>
            <a:fillRect/>
          </a:stretch>
        </p:blipFill>
        <p:spPr bwMode="auto">
          <a:xfrm>
            <a:off x="4833938" y="1281336"/>
            <a:ext cx="4057650" cy="260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2" name="Picture 8"/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1" t="-458" r="-90" b="-577"/>
          <a:stretch>
            <a:fillRect/>
          </a:stretch>
        </p:blipFill>
        <p:spPr bwMode="auto">
          <a:xfrm>
            <a:off x="7548563" y="3705225"/>
            <a:ext cx="421005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9412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3175"/>
            <a:ext cx="12190412" cy="685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3207" y="140688"/>
            <a:ext cx="11687174" cy="59621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449580" indent="180340" algn="just">
              <a:lnSpc>
                <a:spcPct val="150000"/>
              </a:lnSpc>
              <a:spcAft>
                <a:spcPts val="0"/>
              </a:spcAft>
            </a:pPr>
            <a:r>
              <a:rPr lang="uk-UA" sz="16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 святково прибраному залі – виставка малюнків дітей до творів зарубіжних письменників. Перед глядачами – виставка книг улюблених авторів: Жуль Верна, </a:t>
            </a:r>
            <a:r>
              <a:rPr lang="uk-UA" sz="16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Конан</a:t>
            </a:r>
            <a:r>
              <a:rPr lang="uk-UA" sz="16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6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Дойла</a:t>
            </a:r>
            <a:r>
              <a:rPr lang="uk-UA" sz="16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Сервантеса, Г. </a:t>
            </a:r>
            <a:r>
              <a:rPr lang="uk-UA" sz="16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Уельса</a:t>
            </a:r>
            <a:r>
              <a:rPr lang="uk-UA" sz="16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О</a:t>
            </a:r>
            <a:r>
              <a:rPr lang="uk-UA" sz="16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uk-UA" sz="16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Генрі, Р. Бредбері та ін.</a:t>
            </a:r>
            <a:endParaRPr lang="uk-UA" sz="16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449580" indent="180340" algn="just">
              <a:lnSpc>
                <a:spcPct val="150000"/>
              </a:lnSpc>
              <a:spcAft>
                <a:spcPts val="0"/>
              </a:spcAft>
            </a:pPr>
            <a:r>
              <a:rPr lang="uk-UA" sz="1600" b="1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Вступне слово вчителя (</a:t>
            </a:r>
            <a:r>
              <a:rPr lang="uk-UA" sz="1600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фоні ніжної мелодії</a:t>
            </a:r>
            <a:r>
              <a:rPr lang="uk-UA" sz="1600" b="1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uk-UA" sz="16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449580" indent="180340" algn="just">
              <a:lnSpc>
                <a:spcPct val="150000"/>
              </a:lnSpc>
              <a:spcAft>
                <a:spcPts val="0"/>
              </a:spcAft>
            </a:pPr>
            <a:r>
              <a:rPr lang="uk-UA" sz="16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Сьогодні ми запросили всіх, хто любить книги, на засідання літературного кафе, щоб поговорити про найцінніший скарб людства – літературу, книгу; щоб поговорити про улюблених письменників; зустрітися з героями, яких ви любите.</a:t>
            </a:r>
            <a:endParaRPr lang="uk-UA" sz="16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449580" indent="180340" algn="just">
              <a:lnSpc>
                <a:spcPct val="150000"/>
              </a:lnSpc>
              <a:spcAft>
                <a:spcPts val="0"/>
              </a:spcAft>
            </a:pPr>
            <a:r>
              <a:rPr lang="uk-UA" sz="16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 вже зробили свій перший крок на шляху знайомства з найвидатнішими творами світової літератури. Для багатьох вони стали віконцем в інший цікавий, невідомий світ, наповнені ідеалами добра, злагоди, краси, а також проблемами  і трагедіями.</a:t>
            </a:r>
            <a:endParaRPr lang="uk-UA" sz="16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449580" indent="180340" algn="just">
              <a:lnSpc>
                <a:spcPct val="150000"/>
              </a:lnSpc>
              <a:spcAft>
                <a:spcPts val="0"/>
              </a:spcAft>
            </a:pPr>
            <a:r>
              <a:rPr lang="uk-UA" sz="16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Багато народів населяє нашу планету. Людство створило понад 2 тисяч мов, якими воно розмовляє, пише, створює книжки. Люди живуть у різних куточках світу, але їх об’єднує мистецтво слова – література. І  де б не жили люди, серед квітучих долин чи серед засніжених вершин, всі вони прагнуть щастя, взаєморозуміння. А зрозуміти один одного допоможуть книжки.</a:t>
            </a:r>
            <a:endParaRPr lang="uk-UA" sz="16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449580" indent="180340" algn="just">
              <a:lnSpc>
                <a:spcPct val="150000"/>
              </a:lnSpc>
              <a:spcAft>
                <a:spcPts val="0"/>
              </a:spcAft>
            </a:pPr>
            <a:r>
              <a:rPr lang="uk-UA" sz="16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Останнім часом чути фразу: «Діти не читають». Про це говорять батьки, вчителі, та  й самі діти краще подивляться екранізацію  твору, ніж прочитають сам  твір. Телебачення, відео, комп’ютер – всі ці винаходи людства не повинні закрити від дітей книгу. Адже не дарма кажуть, що розум без книги – це птах без крил.</a:t>
            </a:r>
            <a:endParaRPr lang="uk-UA" sz="16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449580" indent="180340" algn="just">
              <a:lnSpc>
                <a:spcPct val="150000"/>
              </a:lnSpc>
              <a:spcAft>
                <a:spcPts val="0"/>
              </a:spcAft>
            </a:pPr>
            <a:r>
              <a:rPr lang="uk-UA" sz="16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Учень.</a:t>
            </a:r>
            <a:endParaRPr lang="uk-UA" sz="16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449580" indent="180340" algn="just">
              <a:lnSpc>
                <a:spcPct val="150000"/>
              </a:lnSpc>
              <a:spcAft>
                <a:spcPts val="0"/>
              </a:spcAft>
            </a:pPr>
            <a:r>
              <a:rPr lang="uk-UA" sz="16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Книга – помічник і порадник  для тих, хто вміє з нею дружити. Протягом усього життя ми звертаємося до книги. Вона допомагає нам пізнати та зрозуміти навколишній світ і самих себе.</a:t>
            </a:r>
            <a:endParaRPr lang="uk-UA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83930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" y="6351"/>
            <a:ext cx="12185650" cy="6851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614487" y="570875"/>
            <a:ext cx="10086975" cy="48541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0170" marR="449580" indent="180340" algn="just">
              <a:lnSpc>
                <a:spcPct val="150000"/>
              </a:lnSpc>
              <a:spcAft>
                <a:spcPts val="0"/>
              </a:spcAft>
            </a:pPr>
            <a:r>
              <a:rPr lang="uk-UA" sz="16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Ось перед вами роман Генрі </a:t>
            </a:r>
            <a:r>
              <a:rPr lang="uk-UA" sz="16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Хагарта</a:t>
            </a:r>
            <a:r>
              <a:rPr lang="uk-UA" sz="16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«Серце світу», «Люди туману», «</a:t>
            </a:r>
            <a:r>
              <a:rPr lang="uk-UA" sz="16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Хоу-хоу</a:t>
            </a:r>
            <a:r>
              <a:rPr lang="uk-UA" sz="16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або чудовисько». Автор запрошує читачів в захоплюючі мандри, де на них чекають пригоди і випробування. </a:t>
            </a:r>
            <a:r>
              <a:rPr lang="uk-UA" sz="16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Роджер</a:t>
            </a:r>
            <a:r>
              <a:rPr lang="uk-UA" sz="16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6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Желязни</a:t>
            </a:r>
            <a:r>
              <a:rPr lang="uk-UA" sz="16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розкриває перед нами тунель в інші світи, заселені монстрами, повні небезпек. А прочитавши роман </a:t>
            </a:r>
            <a:r>
              <a:rPr lang="uk-UA" sz="16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Уелса</a:t>
            </a:r>
            <a:r>
              <a:rPr lang="uk-UA" sz="16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«Острів доктора Моро», ми зрозуміємо, що й найкращий вчений, знехтувавши законами природи, одержує жахливі результати безглуздих експериментів.</a:t>
            </a:r>
            <a:endParaRPr lang="uk-UA" sz="16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0170" marR="449580" indent="180340" algn="just">
              <a:lnSpc>
                <a:spcPct val="150000"/>
              </a:lnSpc>
              <a:spcAft>
                <a:spcPts val="0"/>
              </a:spcAft>
            </a:pPr>
            <a:r>
              <a:rPr lang="uk-UA" sz="16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Всі ці книжки розкриють перед вами свої  таємниці, коли ви візьмете їх у руки і заглибитесь у читання…</a:t>
            </a:r>
            <a:endParaRPr lang="uk-UA" sz="16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0170" marR="449580" indent="180340" algn="just">
              <a:lnSpc>
                <a:spcPct val="150000"/>
              </a:lnSpc>
              <a:spcAft>
                <a:spcPts val="0"/>
              </a:spcAft>
            </a:pPr>
            <a:r>
              <a:rPr lang="uk-UA" sz="16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Учень. </a:t>
            </a:r>
            <a:endParaRPr lang="uk-UA" sz="16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0170" marR="449580" indent="180340" algn="just">
              <a:lnSpc>
                <a:spcPct val="150000"/>
              </a:lnSpc>
              <a:spcAft>
                <a:spcPts val="0"/>
              </a:spcAft>
            </a:pPr>
            <a:r>
              <a:rPr lang="uk-UA" sz="16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Книга – справжній маг. Читаючи, ми уявляємо себе чарівниками, здатними розуміти мову речей, рослин, тварин. А скільки дивовижних таємниць розкриваємо.</a:t>
            </a:r>
            <a:endParaRPr lang="uk-UA" sz="16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0170" marR="449580" indent="180340" algn="just">
              <a:lnSpc>
                <a:spcPct val="150000"/>
              </a:lnSpc>
              <a:spcAft>
                <a:spcPts val="0"/>
              </a:spcAft>
            </a:pPr>
            <a:r>
              <a:rPr lang="uk-UA" sz="16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Учитель</a:t>
            </a:r>
            <a:endParaRPr lang="uk-UA" sz="16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0170" marR="449580" indent="180340" algn="just">
              <a:lnSpc>
                <a:spcPct val="150000"/>
              </a:lnSpc>
              <a:spcAft>
                <a:spcPts val="0"/>
              </a:spcAft>
            </a:pPr>
            <a:r>
              <a:rPr lang="uk-UA" sz="16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Отож і ми з вами вкотре вирушимо у мандри сторінками улюблених книг. Послухайте і згадайте, з якого він  твору? Як його ім’я?</a:t>
            </a:r>
            <a:endParaRPr lang="uk-UA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91027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Рисунок 1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" y="1"/>
            <a:ext cx="121856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976812" y="644936"/>
            <a:ext cx="6096000" cy="1051955"/>
          </a:xfrm>
          <a:prstGeom prst="rect">
            <a:avLst/>
          </a:prstGeom>
        </p:spPr>
        <p:txBody>
          <a:bodyPr>
            <a:spAutoFit/>
          </a:bodyPr>
          <a:lstStyle/>
          <a:p>
            <a:pPr marR="359410" indent="228600" algn="ctr">
              <a:lnSpc>
                <a:spcPct val="115000"/>
              </a:lnSpc>
              <a:spcAft>
                <a:spcPts val="0"/>
              </a:spcAft>
            </a:pPr>
            <a:r>
              <a:rPr lang="uk-UA" sz="2800" b="1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Тиждень</a:t>
            </a:r>
            <a:endParaRPr lang="uk-UA" sz="28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359410" indent="228600" algn="r">
              <a:lnSpc>
                <a:spcPct val="115000"/>
              </a:lnSpc>
              <a:spcAft>
                <a:spcPts val="0"/>
              </a:spcAft>
            </a:pPr>
            <a:r>
              <a:rPr lang="uk-UA" sz="2800" b="1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безпеки життєдіяльності</a:t>
            </a:r>
            <a:endParaRPr lang="uk-UA" sz="2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9699" name="Рисунок 11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531" r="-89" b="-838"/>
          <a:stretch>
            <a:fillRect/>
          </a:stretch>
        </p:blipFill>
        <p:spPr bwMode="auto">
          <a:xfrm>
            <a:off x="2517775" y="1972396"/>
            <a:ext cx="3581400" cy="230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0" name="Рисунок 1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0" t="-497" r="-162" b="-758"/>
          <a:stretch>
            <a:fillRect/>
          </a:stretch>
        </p:blipFill>
        <p:spPr bwMode="auto">
          <a:xfrm>
            <a:off x="6346031" y="1696891"/>
            <a:ext cx="3524250" cy="245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1" name="Рисунок 17"/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2" t="-568" r="-127" b="-746"/>
          <a:stretch>
            <a:fillRect/>
          </a:stretch>
        </p:blipFill>
        <p:spPr bwMode="auto">
          <a:xfrm>
            <a:off x="5180012" y="4178154"/>
            <a:ext cx="3514725" cy="215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791826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Рисунок 1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" y="0"/>
            <a:ext cx="121856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4" name="Прямоугольник 3"/>
          <p:cNvSpPr/>
          <p:nvPr/>
        </p:nvSpPr>
        <p:spPr>
          <a:xfrm>
            <a:off x="2119312" y="0"/>
            <a:ext cx="863917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22860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uk-UA" altLang="uk-UA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Виховний захід з основ здоров’я</a:t>
            </a:r>
            <a:endParaRPr kumimoji="0" lang="ru-RU" altLang="uk-UA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pPr lvl="0" indent="22860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altLang="uk-UA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“Доброго Вам</a:t>
            </a:r>
            <a:r>
              <a:rPr kumimoji="0" lang="uk-UA" altLang="uk-UA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здоров’я</a:t>
            </a:r>
            <a:r>
              <a:rPr kumimoji="0" lang="ru-RU" altLang="uk-UA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”</a:t>
            </a:r>
            <a:r>
              <a:rPr kumimoji="0" lang="uk-UA" altLang="uk-UA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uk-UA" altLang="uk-UA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30726" name="Рисунок 2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17" t="19017" b="30983"/>
          <a:stretch>
            <a:fillRect/>
          </a:stretch>
        </p:blipFill>
        <p:spPr bwMode="auto">
          <a:xfrm>
            <a:off x="376236" y="1476375"/>
            <a:ext cx="3752850" cy="218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7" name="Рисунок 2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97" b="11967"/>
          <a:stretch>
            <a:fillRect/>
          </a:stretch>
        </p:blipFill>
        <p:spPr bwMode="auto">
          <a:xfrm>
            <a:off x="4281487" y="1933307"/>
            <a:ext cx="3629025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8" name="Picture 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36" t="29141" r="15787" b="11964"/>
          <a:stretch>
            <a:fillRect/>
          </a:stretch>
        </p:blipFill>
        <p:spPr bwMode="auto">
          <a:xfrm>
            <a:off x="8062913" y="2505075"/>
            <a:ext cx="3695700" cy="230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084098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Рисунок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59" y="0"/>
            <a:ext cx="11966027" cy="6716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213944" y="839855"/>
            <a:ext cx="8387255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 algn="ctr">
              <a:spcAft>
                <a:spcPts val="1200"/>
              </a:spcAft>
            </a:pPr>
            <a:r>
              <a:rPr lang="uk-UA" sz="3200" b="1" dirty="0" smtClean="0">
                <a:effectLst/>
                <a:latin typeface="Monotype Corsiva" panose="03010101010201010101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Зміст мого портфоліо:</a:t>
            </a:r>
            <a:endParaRPr lang="uk-UA" sz="3200" dirty="0" smtClean="0">
              <a:effectLst/>
              <a:latin typeface="Monotype Corsiva" panose="03010101010201010101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uk-UA" sz="3200" b="1" dirty="0" smtClean="0">
                <a:effectLst/>
                <a:latin typeface="Monotype Corsiva" panose="03010101010201010101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Творче кредо</a:t>
            </a:r>
            <a:endParaRPr lang="uk-UA" sz="3200" dirty="0" smtClean="0">
              <a:effectLst/>
              <a:latin typeface="Monotype Corsiva" panose="03010101010201010101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uk-UA" sz="3200" b="1" dirty="0" smtClean="0">
                <a:effectLst/>
                <a:latin typeface="Monotype Corsiva" panose="03010101010201010101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Характеристика</a:t>
            </a:r>
            <a:endParaRPr lang="uk-UA" sz="3200" dirty="0" smtClean="0">
              <a:effectLst/>
              <a:latin typeface="Monotype Corsiva" panose="03010101010201010101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uk-UA" sz="3200" b="1" dirty="0" smtClean="0">
                <a:effectLst/>
                <a:latin typeface="Monotype Corsiva" panose="03010101010201010101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Візитна картка</a:t>
            </a:r>
            <a:endParaRPr lang="uk-UA" sz="3200" dirty="0" smtClean="0">
              <a:effectLst/>
              <a:latin typeface="Monotype Corsiva" panose="03010101010201010101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uk-UA" sz="3200" b="1" dirty="0" smtClean="0">
                <a:effectLst/>
                <a:latin typeface="Monotype Corsiva" panose="03010101010201010101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Проблема, над якою працюю</a:t>
            </a:r>
            <a:endParaRPr lang="uk-UA" sz="3200" dirty="0" smtClean="0">
              <a:effectLst/>
              <a:latin typeface="Monotype Corsiva" panose="03010101010201010101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uk-UA" sz="3200" b="1" dirty="0" smtClean="0">
                <a:effectLst/>
                <a:latin typeface="Monotype Corsiva" panose="03010101010201010101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Курсова підготовка</a:t>
            </a:r>
            <a:endParaRPr lang="uk-UA" sz="3200" dirty="0" smtClean="0">
              <a:effectLst/>
              <a:latin typeface="Monotype Corsiva" panose="03010101010201010101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uk-UA" sz="3200" b="1" dirty="0" smtClean="0">
                <a:effectLst/>
                <a:latin typeface="Monotype Corsiva" panose="03010101010201010101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Мої нагороди</a:t>
            </a:r>
            <a:endParaRPr lang="uk-UA" sz="3200" dirty="0" smtClean="0">
              <a:effectLst/>
              <a:latin typeface="Monotype Corsiva" panose="03010101010201010101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1200"/>
              </a:spcAft>
              <a:buFont typeface="+mj-lt"/>
              <a:buAutoNum type="arabicPeriod"/>
            </a:pPr>
            <a:r>
              <a:rPr lang="uk-UA" sz="3200" b="1" dirty="0" smtClean="0">
                <a:effectLst/>
                <a:latin typeface="Monotype Corsiva" panose="03010101010201010101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Науково-методична діяльність</a:t>
            </a:r>
            <a:endParaRPr lang="uk-UA" sz="3200" dirty="0">
              <a:effectLst/>
              <a:latin typeface="Monotype Corsiva" panose="03010101010201010101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20955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Рисунок 2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" y="4763"/>
            <a:ext cx="12187237" cy="6853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231479"/>
            <a:ext cx="12187237" cy="5780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 algn="ctr">
              <a:lnSpc>
                <a:spcPct val="115000"/>
              </a:lnSpc>
              <a:spcAft>
                <a:spcPts val="0"/>
              </a:spcAft>
            </a:pPr>
            <a:r>
              <a:rPr lang="uk-UA" sz="32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«Творчі сходинки педагогів Волині»</a:t>
            </a:r>
            <a:endParaRPr lang="uk-UA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28600" algn="ctr">
              <a:lnSpc>
                <a:spcPct val="115000"/>
              </a:lnSpc>
              <a:spcAft>
                <a:spcPts val="0"/>
              </a:spcAft>
            </a:pPr>
            <a:r>
              <a:rPr lang="uk-UA" sz="32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 2017 році</a:t>
            </a:r>
            <a:endParaRPr lang="uk-UA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28600" algn="ctr">
              <a:lnSpc>
                <a:spcPct val="115000"/>
              </a:lnSpc>
              <a:spcAft>
                <a:spcPts val="0"/>
              </a:spcAft>
            </a:pPr>
            <a:r>
              <a:rPr lang="uk-UA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Методичні </a:t>
            </a:r>
            <a:r>
              <a:rPr lang="uk-UA" sz="24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рекомедації</a:t>
            </a:r>
            <a:r>
              <a:rPr lang="uk-UA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28600" algn="ctr">
              <a:lnSpc>
                <a:spcPct val="115000"/>
              </a:lnSpc>
              <a:spcAft>
                <a:spcPts val="0"/>
              </a:spcAft>
            </a:pPr>
            <a:r>
              <a:rPr lang="uk-UA" sz="32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«Кохання, що належить історії»</a:t>
            </a:r>
            <a:endParaRPr lang="uk-UA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28600" algn="ctr">
              <a:lnSpc>
                <a:spcPct val="115000"/>
              </a:lnSpc>
              <a:spcAft>
                <a:spcPts val="0"/>
              </a:spcAft>
            </a:pPr>
            <a:r>
              <a:rPr lang="uk-UA" sz="28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(збірник додаткових матеріалів</a:t>
            </a:r>
            <a:endParaRPr lang="uk-UA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28600" algn="ctr">
              <a:lnSpc>
                <a:spcPct val="115000"/>
              </a:lnSpc>
              <a:spcAft>
                <a:spcPts val="0"/>
              </a:spcAft>
            </a:pPr>
            <a:r>
              <a:rPr lang="uk-UA" sz="28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для використання на </a:t>
            </a:r>
            <a:r>
              <a:rPr lang="uk-UA" sz="28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уроках</a:t>
            </a:r>
            <a:r>
              <a:rPr lang="uk-UA" sz="28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28600" algn="ctr">
              <a:lnSpc>
                <a:spcPct val="115000"/>
              </a:lnSpc>
              <a:spcAft>
                <a:spcPts val="0"/>
              </a:spcAft>
            </a:pPr>
            <a:r>
              <a:rPr lang="uk-UA" sz="28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 позакласній роботі із зарубіжної літератури)</a:t>
            </a:r>
            <a:endParaRPr lang="uk-UA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449580" indent="228600" algn="ctr">
              <a:lnSpc>
                <a:spcPct val="150000"/>
              </a:lnSpc>
              <a:spcAft>
                <a:spcPts val="0"/>
              </a:spcAft>
            </a:pPr>
            <a:r>
              <a:rPr lang="uk-UA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Даний збірник містить додаткові матеріали, які відповідають діючій програмі із зарубіжної літератури («Зарубіжна література. 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5-12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класи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» - лист МОН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України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№ 1/11-6611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від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23.12.2004 р.).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Пропоновані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відомості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із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біографій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письменників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можуть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бути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використані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вчителями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зарубіжної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літератури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педагогами -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організаторами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вихователями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Збірник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додаткових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матеріалів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стане у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нагоді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при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святкуванні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у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школі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Дня святого Валентина, у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роботі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гуртків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та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театралізації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уроків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uk-UA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3800392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Рисунок 2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" y="4763"/>
            <a:ext cx="12187237" cy="6853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547811" y="1420758"/>
            <a:ext cx="9101138" cy="31854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 algn="ctr">
              <a:lnSpc>
                <a:spcPct val="150000"/>
              </a:lnSpc>
              <a:spcAft>
                <a:spcPts val="0"/>
              </a:spcAft>
            </a:pPr>
            <a:r>
              <a:rPr lang="uk-UA" sz="22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Тренінгові вправи та ігри </a:t>
            </a:r>
            <a:endParaRPr lang="uk-UA" sz="11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28600" algn="ctr">
              <a:lnSpc>
                <a:spcPct val="150000"/>
              </a:lnSpc>
              <a:spcAft>
                <a:spcPts val="0"/>
              </a:spcAft>
            </a:pPr>
            <a:r>
              <a:rPr lang="uk-UA" sz="22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uk-UA" sz="22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уроках</a:t>
            </a:r>
            <a:r>
              <a:rPr lang="uk-UA" sz="22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основ здоров’я  в 5-9 класах  </a:t>
            </a:r>
            <a:endParaRPr lang="uk-UA" sz="11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28600" algn="ctr">
              <a:lnSpc>
                <a:spcPct val="150000"/>
              </a:lnSpc>
              <a:spcAft>
                <a:spcPts val="0"/>
              </a:spcAft>
            </a:pPr>
            <a:r>
              <a:rPr lang="uk-UA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Методичні рекомендації</a:t>
            </a:r>
            <a:endParaRPr lang="uk-UA" sz="11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0510" marR="629285" indent="228600" algn="just">
              <a:lnSpc>
                <a:spcPct val="150000"/>
              </a:lnSpc>
              <a:spcAft>
                <a:spcPts val="0"/>
              </a:spcAft>
            </a:pPr>
            <a:r>
              <a:rPr lang="uk-UA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 пропонованих методичних рекомендаціях представлено матеріали тренінгових вправ та ігор на </a:t>
            </a:r>
            <a:r>
              <a:rPr lang="uk-UA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уроках</a:t>
            </a:r>
            <a:r>
              <a:rPr lang="uk-UA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 основ здоров’я у 5-9 класах, що в свою чергу забезпечить якість навчального процесу. Видання розраховане для вчителів основ  здоров’я, біології, учням.</a:t>
            </a:r>
            <a:r>
              <a:rPr lang="uk-UA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uk-UA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87824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96" t="16470" r="9158" b="6168"/>
          <a:stretch>
            <a:fillRect/>
          </a:stretch>
        </p:blipFill>
        <p:spPr bwMode="auto">
          <a:xfrm>
            <a:off x="-4763" y="101083"/>
            <a:ext cx="12187237" cy="6743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530994" y="1153596"/>
            <a:ext cx="785542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b="1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Святкування Нового року у школі</a:t>
            </a:r>
            <a:endParaRPr lang="uk-UA" sz="4000" dirty="0"/>
          </a:p>
        </p:txBody>
      </p:sp>
      <p:pic>
        <p:nvPicPr>
          <p:cNvPr id="33795" name="Picture 3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500" r="-82" b="-818"/>
          <a:stretch>
            <a:fillRect/>
          </a:stretch>
        </p:blipFill>
        <p:spPr bwMode="auto">
          <a:xfrm>
            <a:off x="642938" y="1681578"/>
            <a:ext cx="3876675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42938" y="3796812"/>
            <a:ext cx="343978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228600">
              <a:lnSpc>
                <a:spcPct val="200000"/>
              </a:lnSpc>
              <a:spcAft>
                <a:spcPts val="0"/>
              </a:spcAft>
            </a:pPr>
            <a:r>
              <a:rPr lang="uk-UA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«Парад літературних героїв»</a:t>
            </a:r>
            <a:endParaRPr lang="uk-UA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3799" name="Рисунок 31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526" r="-246" b="-859"/>
          <a:stretch>
            <a:fillRect/>
          </a:stretch>
        </p:blipFill>
        <p:spPr bwMode="auto">
          <a:xfrm>
            <a:off x="4456389" y="2763484"/>
            <a:ext cx="3876675" cy="232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539208" y="5087584"/>
            <a:ext cx="540019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228600">
              <a:lnSpc>
                <a:spcPct val="200000"/>
              </a:lnSpc>
              <a:spcAft>
                <a:spcPts val="0"/>
              </a:spcAft>
            </a:pPr>
            <a:r>
              <a:rPr lang="uk-UA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Уривки з казки </a:t>
            </a:r>
            <a:r>
              <a:rPr lang="uk-UA" b="1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С.Маршак</a:t>
            </a:r>
            <a:r>
              <a:rPr lang="uk-UA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«Дванадцять місяців»</a:t>
            </a:r>
            <a:endParaRPr lang="uk-UA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3800" name="Рисунок 34"/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500" r="-191" b="-764"/>
          <a:stretch>
            <a:fillRect/>
          </a:stretch>
        </p:blipFill>
        <p:spPr bwMode="auto">
          <a:xfrm>
            <a:off x="8394344" y="2004743"/>
            <a:ext cx="367665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643325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Рисунок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60" t="8485" r="15660" b="10643"/>
          <a:stretch>
            <a:fillRect/>
          </a:stretch>
        </p:blipFill>
        <p:spPr bwMode="auto">
          <a:xfrm>
            <a:off x="6350" y="0"/>
            <a:ext cx="121856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19981" y="1779687"/>
            <a:ext cx="9958388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0170" marR="719455" indent="228600" algn="just">
              <a:lnSpc>
                <a:spcPct val="150000"/>
              </a:lnSpc>
              <a:spcAft>
                <a:spcPts val="0"/>
              </a:spcAft>
              <a:tabLst>
                <a:tab pos="5130800" algn="l"/>
              </a:tabLst>
            </a:pPr>
            <a:r>
              <a:rPr lang="ru-RU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 народі кажуть: “</a:t>
            </a:r>
            <a:r>
              <a:rPr lang="uk-UA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Найважча професія – бути Людиною». Це і девіз нашого класного керівника. Марія Адамівна обрала собі і відповідну професію – високу і гуманну – професію вчителя.</a:t>
            </a:r>
            <a:endParaRPr lang="uk-UA" sz="120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0170" marR="719455" indent="228600" algn="just">
              <a:lnSpc>
                <a:spcPct val="150000"/>
              </a:lnSpc>
              <a:spcAft>
                <a:spcPts val="0"/>
              </a:spcAft>
              <a:tabLst>
                <a:tab pos="5130800" algn="l"/>
              </a:tabLst>
            </a:pPr>
            <a:r>
              <a:rPr lang="uk-UA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Вона завжди піклується про нас, переживає, якими ми виростимо, чи будемо розумними. Марія Адамівна встигає завжди  і всюди: і докладно розповісти матеріал, і допомогти нам підготуватися до шкільного свята, а крім того, знайти підхід до кожного із нас.</a:t>
            </a:r>
            <a:endParaRPr lang="uk-UA" sz="120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0170" marR="719455" indent="228600" algn="just">
              <a:lnSpc>
                <a:spcPct val="150000"/>
              </a:lnSpc>
              <a:spcAft>
                <a:spcPts val="0"/>
              </a:spcAft>
              <a:tabLst>
                <a:tab pos="5130800" algn="l"/>
              </a:tabLst>
            </a:pPr>
            <a:r>
              <a:rPr lang="uk-UA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Справді, вона наша друга мама. А уроки зарубіжної літератури проходять не так, як інші, а якось особливо. Нам подобаються ігри, вікторини, з великим бажанням стаємо на уроці акторами, декораторами, сценаристами і режисерами. Вчителька розкриває перед нами дивовижний світ книги і вчить нас бути вдумливими читачами.</a:t>
            </a:r>
            <a:endParaRPr lang="uk-UA" sz="120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0170" marR="719455" indent="228600" algn="ctr">
              <a:lnSpc>
                <a:spcPct val="150000"/>
              </a:lnSpc>
              <a:spcAft>
                <a:spcPts val="0"/>
              </a:spcAft>
              <a:tabLst>
                <a:tab pos="5130800" algn="l"/>
              </a:tabLst>
            </a:pPr>
            <a:r>
              <a:rPr lang="uk-UA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Лакома Ілона та Цюцюр Катерина</a:t>
            </a:r>
            <a:endParaRPr lang="uk-UA" sz="120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0170" marR="719455" indent="228600" algn="ctr">
              <a:lnSpc>
                <a:spcPct val="150000"/>
              </a:lnSpc>
              <a:spcAft>
                <a:spcPts val="0"/>
              </a:spcAft>
              <a:tabLst>
                <a:tab pos="5130800" algn="l"/>
              </a:tabLst>
            </a:pPr>
            <a:r>
              <a:rPr lang="uk-UA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учні 8 класу</a:t>
            </a:r>
            <a:endParaRPr lang="uk-UA" sz="1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199299" y="790903"/>
            <a:ext cx="642291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400" b="1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Відгук учнів про вчителя</a:t>
            </a:r>
            <a:endParaRPr lang="uk-UA" sz="4400" dirty="0"/>
          </a:p>
        </p:txBody>
      </p:sp>
    </p:spTree>
    <p:extLst>
      <p:ext uri="{BB962C8B-B14F-4D97-AF65-F5344CB8AC3E}">
        <p14:creationId xmlns:p14="http://schemas.microsoft.com/office/powerpoint/2010/main" val="26103611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Рисунок 6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12"/>
          <a:stretch>
            <a:fillRect/>
          </a:stretch>
        </p:blipFill>
        <p:spPr bwMode="auto">
          <a:xfrm>
            <a:off x="6350" y="6350"/>
            <a:ext cx="12185650" cy="6851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4" name="Прямоугольник 3"/>
          <p:cNvSpPr/>
          <p:nvPr/>
        </p:nvSpPr>
        <p:spPr>
          <a:xfrm>
            <a:off x="1243014" y="334060"/>
            <a:ext cx="120872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22860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uk-UA" altLang="uk-UA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anose="03010101010201010101" pitchFamily="66" charset="0"/>
                <a:ea typeface="Times New Roman" panose="02020603050405020304" pitchFamily="18" charset="0"/>
                <a:cs typeface="Calibri" panose="020F0502020204030204" pitchFamily="34" charset="0"/>
              </a:rPr>
              <a:t>Куточок зарубіжної літератури та основ здоров</a:t>
            </a:r>
            <a:r>
              <a:rPr kumimoji="0" lang="ru-RU" altLang="uk-UA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anose="03010101010201010101" pitchFamily="66" charset="0"/>
                <a:ea typeface="Times New Roman" panose="02020603050405020304" pitchFamily="18" charset="0"/>
                <a:cs typeface="Calibri" panose="020F0502020204030204" pitchFamily="34" charset="0"/>
              </a:rPr>
              <a:t>’</a:t>
            </a:r>
            <a:r>
              <a:rPr kumimoji="0" lang="uk-UA" altLang="uk-UA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anose="03010101010201010101" pitchFamily="66" charset="0"/>
                <a:ea typeface="Times New Roman" panose="02020603050405020304" pitchFamily="18" charset="0"/>
                <a:cs typeface="Calibri" panose="020F0502020204030204" pitchFamily="34" charset="0"/>
              </a:rPr>
              <a:t>я</a:t>
            </a:r>
            <a:endParaRPr kumimoji="0" lang="uk-UA" altLang="uk-UA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35846" name="Рисунок 67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49" r="-90" b="-685"/>
          <a:stretch>
            <a:fillRect/>
          </a:stretch>
        </p:blipFill>
        <p:spPr bwMode="auto">
          <a:xfrm>
            <a:off x="138112" y="3734704"/>
            <a:ext cx="4219575" cy="27146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7" name="Рисунок 69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598" r="-165" b="-755"/>
          <a:stretch>
            <a:fillRect/>
          </a:stretch>
        </p:blipFill>
        <p:spPr bwMode="auto">
          <a:xfrm>
            <a:off x="4362450" y="2077353"/>
            <a:ext cx="3467100" cy="20478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8" name="Рисунок 68"/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88" r="-230" b="-720"/>
          <a:stretch>
            <a:fillRect/>
          </a:stretch>
        </p:blipFill>
        <p:spPr bwMode="auto">
          <a:xfrm>
            <a:off x="7834313" y="986741"/>
            <a:ext cx="3876675" cy="24955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408257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Рисунок 3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6350"/>
            <a:ext cx="12188825" cy="6851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643063" y="388506"/>
            <a:ext cx="9229724" cy="63401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 algn="ctr">
              <a:spcAft>
                <a:spcPts val="0"/>
              </a:spcAft>
            </a:pPr>
            <a:r>
              <a:rPr lang="uk-UA" sz="2800" b="1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Відгук батьків про вчителя</a:t>
            </a:r>
            <a:endParaRPr lang="uk-UA" sz="28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28600" algn="ctr">
              <a:spcAft>
                <a:spcPts val="0"/>
              </a:spcAft>
            </a:pPr>
            <a:r>
              <a:rPr lang="uk-UA" sz="2800" b="1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Мельник Марію Адамівну</a:t>
            </a:r>
            <a:endParaRPr lang="uk-UA" sz="28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0170" indent="228600" algn="just">
              <a:lnSpc>
                <a:spcPct val="150000"/>
              </a:lnSpc>
              <a:spcAft>
                <a:spcPts val="0"/>
              </a:spcAft>
              <a:tabLst>
                <a:tab pos="-20072985" algn="l"/>
              </a:tabLst>
            </a:pPr>
            <a:r>
              <a:rPr lang="uk-UA" sz="1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Я, як мама двох доньок, хочу сказати особливі слова подяки Мельник Марії Адамівні – досвідченому педагогу та добрій людині. Марія Адамівна креативна і турботлива, енергійна і стримана, доброзичлива і уважна в ставленні до учнів. Вона любить свою справу, якій віддає себе сповна. Педагогічна майстерність Марії Адамівни проявляється у вдалому поєднанні вимогливості і добросердечного ставлення до кожного учня окремо і класного колективу </a:t>
            </a:r>
            <a:r>
              <a:rPr lang="uk-UA" sz="1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вцілому</a:t>
            </a:r>
            <a:r>
              <a:rPr lang="uk-UA" sz="1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0170" indent="228600" algn="just">
              <a:lnSpc>
                <a:spcPct val="150000"/>
              </a:lnSpc>
              <a:spcAft>
                <a:spcPts val="0"/>
              </a:spcAft>
              <a:tabLst>
                <a:tab pos="-20072985" algn="l"/>
              </a:tabLst>
            </a:pPr>
            <a:r>
              <a:rPr lang="uk-UA" sz="1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Мені на думку спали слова </a:t>
            </a:r>
            <a:r>
              <a:rPr lang="uk-UA" sz="1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О.Довженка</a:t>
            </a:r>
            <a:r>
              <a:rPr lang="uk-UA" sz="1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«Справжня людина і в калюжі зуміє побачити відблиск сонця». Марія Адамівна вміє в кожній дитячій душі своїх учнів відшукати ці сонячні промінчики, обережно торкаючись струн серця, щоб пробудити в дітей прагнення до знань, до наполегливості, навчити шанувати і берегти своїх батьків, бути щирими і правдивими, не бути байдужими до чужої біди. Зернята знань, засіяних в душах наших дітей,  дають паростки доброго, світлого, прекрасного. На </a:t>
            </a:r>
            <a:r>
              <a:rPr lang="uk-UA" sz="1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уроках</a:t>
            </a:r>
            <a:r>
              <a:rPr lang="uk-UA" sz="1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заходах, які проводить Марія  Адамівна завжди цікаво та </a:t>
            </a:r>
            <a:r>
              <a:rPr lang="uk-UA" sz="1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різноманітно</a:t>
            </a:r>
            <a:r>
              <a:rPr lang="uk-UA" sz="1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Вона вміє знайти підхід до кожної дитини. Хоча ми, батьки, чудово усвідомлюємо, як їй не легко доводиться з нашими дітьми.</a:t>
            </a:r>
            <a:endParaRPr lang="uk-UA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0170" indent="228600" algn="just">
              <a:lnSpc>
                <a:spcPct val="150000"/>
              </a:lnSpc>
              <a:spcAft>
                <a:spcPts val="0"/>
              </a:spcAft>
              <a:tabLst>
                <a:tab pos="-20072985" algn="l"/>
              </a:tabLst>
            </a:pPr>
            <a:r>
              <a:rPr lang="uk-UA" sz="1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 вчитель-філолог Марія Адамівна прищеплює учням любов до не лише до рідної мови, а й мови та культури інших народів. Через творчість видатних класиків вона показує нашим дітям незламний дух патріота, вчить бути справжніми синами і доньками своєї країни. Основне в її методиці – навчити і навчити.</a:t>
            </a:r>
          </a:p>
          <a:p>
            <a:r>
              <a:rPr lang="uk-UA" sz="1400" dirty="0"/>
              <a:t> </a:t>
            </a:r>
            <a:r>
              <a:rPr lang="uk-UA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кожного вчителя можна розгледіти стільки добрих якостей,  любові до дітей, які є у Марії  Адамівни.</a:t>
            </a:r>
          </a:p>
          <a:p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Хочу подякувати Вам за вашу працю. Бажаю великих успіхів у всьому!</a:t>
            </a:r>
          </a:p>
          <a:p>
            <a:pPr algn="ctr"/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uk-UA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 </a:t>
            </a:r>
            <a:r>
              <a:rPr lang="uk-UA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повагою мама учениці 9-го класу</a:t>
            </a:r>
          </a:p>
          <a:p>
            <a:pPr algn="ctr"/>
            <a:r>
              <a:rPr lang="uk-UA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Кузьмич С.П</a:t>
            </a:r>
            <a:endParaRPr lang="uk-UA" sz="1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71970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78" t="10419" r="15506" b="11572"/>
          <a:stretch>
            <a:fillRect/>
          </a:stretch>
        </p:blipFill>
        <p:spPr bwMode="auto">
          <a:xfrm>
            <a:off x="0" y="0"/>
            <a:ext cx="12187237" cy="685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07281" y="0"/>
            <a:ext cx="9972674" cy="65094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269240" indent="228600" algn="ctr">
              <a:spcAft>
                <a:spcPts val="0"/>
              </a:spcAft>
            </a:pPr>
            <a:endParaRPr lang="uk-UA" sz="2800" b="1" i="1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269240" indent="228600" algn="ctr">
              <a:spcAft>
                <a:spcPts val="0"/>
              </a:spcAft>
            </a:pPr>
            <a:r>
              <a:rPr lang="uk-UA" sz="2800" b="1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Відгук</a:t>
            </a:r>
            <a:endParaRPr lang="uk-UA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269240" indent="228600" algn="ctr">
              <a:spcAft>
                <a:spcPts val="0"/>
              </a:spcAft>
            </a:pPr>
            <a:r>
              <a:rPr lang="uk-UA" sz="2000" b="1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педагогічну діяльність вчителя зарубіжної літератури, </a:t>
            </a:r>
            <a:endParaRPr lang="uk-UA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269240" indent="228600" algn="ctr">
              <a:spcAft>
                <a:spcPts val="0"/>
              </a:spcAft>
            </a:pPr>
            <a:r>
              <a:rPr lang="uk-UA" sz="2000" b="1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російської мови та основ здоров’я</a:t>
            </a:r>
            <a:endParaRPr lang="uk-UA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269240" indent="228600" algn="ctr">
              <a:spcAft>
                <a:spcPts val="0"/>
              </a:spcAft>
            </a:pPr>
            <a:r>
              <a:rPr lang="uk-UA" sz="2400" b="1" i="1" dirty="0" smtClean="0">
                <a:effectLst/>
                <a:latin typeface="Monotype Corsiva" panose="03010101010201010101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Мельник Марії Адамівни </a:t>
            </a:r>
            <a:endParaRPr lang="uk-UA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269240" indent="270510" algn="just">
              <a:lnSpc>
                <a:spcPct val="150000"/>
              </a:lnSpc>
              <a:spcAft>
                <a:spcPts val="0"/>
              </a:spcAft>
            </a:pPr>
            <a:r>
              <a:rPr lang="uk-UA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Мельник М.А. – досвідчений висококваліфікований педагог. Застосовує нові типи уроків, інноваційні та комп’ютерні технології навчання. Учні, яких навчає, володіють високим і достатнім рівнем знань. Постійно працює над удосконаленням своєї педагогічної майстерності. Дає відкриті </a:t>
            </a:r>
            <a:r>
              <a:rPr lang="uk-UA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уроки</a:t>
            </a:r>
            <a:r>
              <a:rPr lang="uk-UA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виховні заходи, бере участь в районних </a:t>
            </a:r>
            <a:r>
              <a:rPr lang="uk-UA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методоб’єднаннях</a:t>
            </a:r>
            <a:r>
              <a:rPr lang="uk-UA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семінарах.  Проводить предметні тижні, творчі звіти, позакласну роботу з предметів, літературні свята. Регулярно подає свої методичні розробки  із зарубіжної літератури, основ здоров’я на конкурс «Творчі сходинки педагогів Волині», у 2013 році отримала «</a:t>
            </a:r>
            <a:r>
              <a:rPr lang="uk-UA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Подяуку</a:t>
            </a:r>
            <a:r>
              <a:rPr lang="uk-UA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 відділу освіти </a:t>
            </a:r>
            <a:r>
              <a:rPr lang="uk-UA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Іваничівської</a:t>
            </a:r>
            <a:r>
              <a:rPr lang="uk-UA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РДА за участь в цьому конкурсі.</a:t>
            </a:r>
            <a:endParaRPr lang="uk-UA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269240" indent="270510" algn="just">
              <a:lnSpc>
                <a:spcPct val="150000"/>
              </a:lnSpc>
              <a:spcAft>
                <a:spcPts val="0"/>
              </a:spcAft>
            </a:pPr>
            <a:r>
              <a:rPr lang="uk-UA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Вчитель Мельник М. А. користується заслуженим авторитетом в колег по роботі, учнів та батьків. </a:t>
            </a:r>
            <a:endParaRPr lang="uk-UA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269240" indent="270510" algn="ctr">
              <a:lnSpc>
                <a:spcPct val="150000"/>
              </a:lnSpc>
              <a:spcAft>
                <a:spcPts val="0"/>
              </a:spcAft>
            </a:pPr>
            <a:r>
              <a:rPr lang="uk-UA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Директор школи                                                   Сівер Є.Ф.</a:t>
            </a:r>
            <a:endParaRPr lang="uk-UA" sz="1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220884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Рисунок 4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856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3" name="AutoShape 3"/>
          <p:cNvSpPr>
            <a:spLocks noChangeArrowheads="1"/>
          </p:cNvSpPr>
          <p:nvPr/>
        </p:nvSpPr>
        <p:spPr bwMode="auto">
          <a:xfrm>
            <a:off x="1817687" y="2021681"/>
            <a:ext cx="4768850" cy="2814637"/>
          </a:xfrm>
          <a:prstGeom prst="foldedCorner">
            <a:avLst>
              <a:gd name="adj" fmla="val 12500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indent="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2286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Рецепт вчительського щастя</a:t>
            </a:r>
            <a:endParaRPr kumimoji="0" lang="uk-UA" altLang="uk-UA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Візьміть чашу терпіння, </a:t>
            </a:r>
            <a:r>
              <a:rPr kumimoji="0" lang="uk-UA" altLang="uk-UA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налийте</a:t>
            </a:r>
            <a:r>
              <a:rPr kumimoji="0" lang="uk-UA" altLang="uk-UA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туди повне серце любові, </a:t>
            </a:r>
            <a:endParaRPr kumimoji="0" lang="uk-UA" altLang="uk-UA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Вкиньте дві пригорщі щедрості,</a:t>
            </a:r>
            <a:endParaRPr kumimoji="0" lang="uk-UA" altLang="uk-UA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Хлюпніть туди ж гумору,</a:t>
            </a:r>
            <a:endParaRPr kumimoji="0" lang="uk-UA" altLang="uk-UA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Додайте якомога більше віри</a:t>
            </a:r>
            <a:endParaRPr kumimoji="0" lang="uk-UA" altLang="uk-UA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 все це добре перемішайте.</a:t>
            </a:r>
            <a:endParaRPr kumimoji="0" lang="uk-UA" altLang="uk-UA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Потім </a:t>
            </a:r>
            <a:r>
              <a:rPr kumimoji="0" lang="uk-UA" altLang="uk-UA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намажете</a:t>
            </a:r>
            <a:r>
              <a:rPr kumimoji="0" lang="uk-UA" altLang="uk-UA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шматок відпущеного Вам життя</a:t>
            </a:r>
            <a:endParaRPr kumimoji="0" lang="uk-UA" altLang="uk-UA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 пропонуйте всім, кого зустрінете на своєму шляху!</a:t>
            </a:r>
            <a:endParaRPr kumimoji="0" lang="uk-UA" altLang="uk-UA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4202112" y="1002006"/>
            <a:ext cx="483856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3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Побажання вчителя </a:t>
            </a:r>
            <a:endParaRPr kumimoji="0" lang="uk-UA" altLang="uk-UA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AutoShape 7"/>
          <p:cNvSpPr>
            <a:spLocks noChangeArrowheads="1"/>
          </p:cNvSpPr>
          <p:nvPr/>
        </p:nvSpPr>
        <p:spPr bwMode="auto">
          <a:xfrm>
            <a:off x="6572250" y="4119219"/>
            <a:ext cx="4875212" cy="2381250"/>
          </a:xfrm>
          <a:prstGeom prst="foldedCorner">
            <a:avLst>
              <a:gd name="adj" fmla="val 12500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Рецепт вчительської молодості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Систематично вживайте: бальзам мудрості, коктейль творчості, каву бадьорості, відвар пунктуальності, настій терпимості, екстракт людяності.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Виконуйте все це ретельно та згідно рецепту і будете вічно молодими – вчителі!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16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537235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9" name="Рисунок 4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888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046412" y="944940"/>
            <a:ext cx="6096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228600" algn="ctr">
              <a:spcAft>
                <a:spcPts val="0"/>
              </a:spcAft>
            </a:pPr>
            <a:r>
              <a:rPr lang="uk-UA" sz="3600" b="1" dirty="0" smtClean="0">
                <a:effectLst/>
                <a:latin typeface="Monotype Corsiva" panose="03010101010201010101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Дякую за увагу</a:t>
            </a:r>
          </a:p>
          <a:p>
            <a:pPr indent="228600" algn="ctr">
              <a:spcAft>
                <a:spcPts val="0"/>
              </a:spcAft>
            </a:pPr>
            <a:r>
              <a:rPr lang="uk-UA" sz="3600" b="1" dirty="0" smtClean="0">
                <a:effectLst/>
                <a:latin typeface="Monotype Corsiva" panose="03010101010201010101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indent="228600" algn="ctr">
              <a:spcAft>
                <a:spcPts val="0"/>
              </a:spcAft>
            </a:pPr>
            <a:r>
              <a:rPr lang="uk-UA" sz="3600" b="1" dirty="0" smtClean="0">
                <a:effectLst/>
                <a:latin typeface="Monotype Corsiva" panose="03010101010201010101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Щоб любові вогонь не </a:t>
            </a:r>
            <a:r>
              <a:rPr lang="uk-UA" sz="3600" b="1" dirty="0" err="1" smtClean="0">
                <a:effectLst/>
                <a:latin typeface="Monotype Corsiva" panose="03010101010201010101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згас</a:t>
            </a:r>
            <a:r>
              <a:rPr lang="uk-UA" sz="3600" b="1" dirty="0" smtClean="0">
                <a:effectLst/>
                <a:latin typeface="Monotype Corsiva" panose="03010101010201010101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indent="228600" algn="ctr">
              <a:spcAft>
                <a:spcPts val="0"/>
              </a:spcAft>
            </a:pPr>
            <a:r>
              <a:rPr lang="uk-UA" sz="3600" b="1" dirty="0" smtClean="0">
                <a:effectLst/>
                <a:latin typeface="Monotype Corsiva" panose="03010101010201010101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Щоб </a:t>
            </a:r>
            <a:r>
              <a:rPr lang="uk-UA" sz="3600" b="1" dirty="0" err="1" smtClean="0">
                <a:effectLst/>
                <a:latin typeface="Monotype Corsiva" panose="03010101010201010101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віддать</a:t>
            </a:r>
            <a:r>
              <a:rPr lang="uk-UA" sz="3600" b="1" dirty="0" smtClean="0">
                <a:effectLst/>
                <a:latin typeface="Monotype Corsiva" panose="03010101010201010101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дітям серце і душу,</a:t>
            </a:r>
          </a:p>
          <a:p>
            <a:pPr indent="228600" algn="ctr">
              <a:spcAft>
                <a:spcPts val="0"/>
              </a:spcAft>
            </a:pPr>
            <a:r>
              <a:rPr lang="uk-UA" sz="3600" b="1" dirty="0" smtClean="0">
                <a:effectLst/>
                <a:latin typeface="Monotype Corsiva" panose="03010101010201010101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 щоранку заходжу у клас:</a:t>
            </a:r>
          </a:p>
          <a:p>
            <a:r>
              <a:rPr lang="uk-UA" sz="3600" b="1" dirty="0" smtClean="0">
                <a:effectLst/>
                <a:latin typeface="Monotype Corsiva" panose="03010101010201010101" pitchFamily="66" charset="0"/>
                <a:ea typeface="Times New Roman" panose="02020603050405020304" pitchFamily="18" charset="0"/>
              </a:rPr>
              <a:t>Я – учитель, я вчити мушу!</a:t>
            </a:r>
            <a:endParaRPr lang="uk-UA" sz="3600" b="1" dirty="0"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059067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Рисунок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63" y="185738"/>
            <a:ext cx="11744325" cy="6557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105025" y="1010118"/>
            <a:ext cx="7581900" cy="34024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70305" indent="228600" algn="just">
              <a:lnSpc>
                <a:spcPct val="115000"/>
              </a:lnSpc>
              <a:spcAft>
                <a:spcPts val="1200"/>
              </a:spcAft>
            </a:pPr>
            <a:r>
              <a:rPr lang="uk-UA" sz="20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Моє педагогічне кредо: </a:t>
            </a:r>
            <a:endParaRPr lang="uk-UA" sz="11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0510" indent="228600" algn="just">
              <a:lnSpc>
                <a:spcPct val="115000"/>
              </a:lnSpc>
              <a:spcAft>
                <a:spcPts val="1200"/>
              </a:spcAft>
            </a:pPr>
            <a:r>
              <a:rPr lang="uk-UA" sz="20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«Сіяти в душі дитини розумне, добре і вічне»</a:t>
            </a:r>
            <a:endParaRPr lang="uk-UA" sz="11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28600">
              <a:lnSpc>
                <a:spcPct val="115000"/>
              </a:lnSpc>
              <a:spcAft>
                <a:spcPts val="1200"/>
              </a:spcAft>
            </a:pPr>
            <a:r>
              <a:rPr lang="uk-UA" sz="20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uk-UA" sz="11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28600" algn="r">
              <a:lnSpc>
                <a:spcPct val="115000"/>
              </a:lnSpc>
              <a:spcAft>
                <a:spcPts val="1200"/>
              </a:spcAft>
            </a:pPr>
            <a:r>
              <a:rPr lang="uk-UA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«Найголовніший слід в душі дитини, залишає той учитель, який зумів розбудити почуття людської гідності,  той хто примусив маленьку людину задуматися над тим, для чого вона живе на світі»</a:t>
            </a:r>
            <a:endParaRPr lang="uk-UA" sz="11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28600" algn="r">
              <a:lnSpc>
                <a:spcPct val="200000"/>
              </a:lnSpc>
              <a:spcAft>
                <a:spcPts val="1200"/>
              </a:spcAft>
            </a:pPr>
            <a:r>
              <a:rPr lang="uk-UA" sz="22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                       В. Сухомлинський</a:t>
            </a:r>
            <a:endParaRPr lang="uk-UA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355650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5"/>
          <p:cNvSpPr>
            <a:spLocks noChangeArrowheads="1"/>
          </p:cNvSpPr>
          <p:nvPr/>
        </p:nvSpPr>
        <p:spPr bwMode="auto">
          <a:xfrm>
            <a:off x="1265684" y="0"/>
            <a:ext cx="21505409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pic>
        <p:nvPicPr>
          <p:cNvPr id="5134" name="Рисунок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16"/>
          <p:cNvSpPr>
            <a:spLocks noChangeArrowheads="1"/>
          </p:cNvSpPr>
          <p:nvPr/>
        </p:nvSpPr>
        <p:spPr bwMode="auto">
          <a:xfrm>
            <a:off x="74950" y="0"/>
            <a:ext cx="12042098" cy="72635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2286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Характеристика</a:t>
            </a:r>
            <a:endParaRPr kumimoji="0" lang="uk-UA" altLang="uk-UA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діяльності вчителя зарубіжної літератури, російської мови </a:t>
            </a:r>
            <a:endParaRPr kumimoji="0" lang="uk-UA" altLang="uk-UA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 основ здоров’я загальноосвітньої школи І-ІІ ступеня </a:t>
            </a:r>
            <a:endParaRPr kumimoji="0" lang="uk-UA" altLang="uk-UA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с. </a:t>
            </a:r>
            <a:r>
              <a:rPr kumimoji="0" lang="uk-UA" altLang="uk-UA" sz="1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Милятин</a:t>
            </a:r>
            <a:r>
              <a:rPr kumimoji="0" lang="uk-UA" altLang="uk-UA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uk-UA" altLang="uk-UA" sz="1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Іваничівського</a:t>
            </a:r>
            <a:r>
              <a:rPr kumimoji="0" lang="uk-UA" altLang="uk-UA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району Волинської області</a:t>
            </a:r>
            <a:endParaRPr kumimoji="0" lang="uk-UA" altLang="uk-UA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Мельник  Марії Адамівни </a:t>
            </a:r>
            <a:endParaRPr kumimoji="0" lang="uk-UA" altLang="uk-UA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Мельник М.А. має повну вищу педагогічну освіту за спеціальністю вчителя зарубіжної літератури та російської мови і працює за отриманим фахом у ЗОШ І-ІІ  ст.. с. </a:t>
            </a:r>
            <a:r>
              <a:rPr kumimoji="0" lang="uk-UA" altLang="uk-UA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Милятин</a:t>
            </a:r>
            <a:r>
              <a:rPr kumimoji="0" lang="uk-UA" alt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 1983 року.</a:t>
            </a:r>
            <a:endParaRPr kumimoji="0" lang="uk-UA" altLang="uk-UA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Мельник М. А. має кваліфікаційну категорію «спеціаліст вищої категорії», присвоєну рішенням районної атестаційної комісії від 11. 04. 1997р. та звання «Старший вчитель», присвоєно цією ж комісією 03. 04. 2007р. У поточному навчальному році має педагогічне навантаження 19 год. на тиждень.</a:t>
            </a:r>
            <a:endParaRPr kumimoji="0" lang="uk-UA" altLang="uk-UA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2006р. отримала сертифікат для викладання предмета «Основи здоров</a:t>
            </a:r>
            <a:r>
              <a:rPr kumimoji="0" lang="ru-RU" alt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kumimoji="0" lang="uk-UA" alt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я». Тому у 2016р. Мельник М. А. підвищила кваліфікацію у Волинському ІППО на курсах вчителів зарубіжної літератури, російської мови та основи здоров’я.</a:t>
            </a:r>
            <a:endParaRPr kumimoji="0" lang="uk-UA" altLang="uk-UA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 час роботи у навчальному закладі Мельник М. А. зарекомендувала себе як досвідчений висококваліфікований педагог. Застосовує нові типи уроків, інноваційні та комп’ютерні технології навчання. Більша половина учнів, яких навчає, володіє високим і достатнім рівнем знань</a:t>
            </a:r>
            <a:endParaRPr kumimoji="0" lang="uk-UA" altLang="uk-UA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Постійно працює над удосконаленням своєї педагогічної майстерності. </a:t>
            </a:r>
            <a:endParaRPr kumimoji="0" lang="uk-UA" altLang="uk-UA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Пров</a:t>
            </a:r>
            <a:r>
              <a:rPr kumimoji="0" lang="ru-RU" alt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ела </a:t>
            </a:r>
            <a:r>
              <a:rPr kumimoji="0" lang="uk-UA" alt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відкриті </a:t>
            </a:r>
            <a:r>
              <a:rPr kumimoji="0" lang="uk-UA" altLang="uk-UA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уроки</a:t>
            </a:r>
            <a:r>
              <a:rPr kumimoji="0" lang="uk-UA" alt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виховні заходи на  шкільному рівні, а саме:</a:t>
            </a:r>
            <a:endParaRPr kumimoji="0" lang="uk-UA" altLang="uk-UA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Зарубіжна література, 9 клас «Образ Мазепи в світовій літературі; серію уроків «Ми працюємо за комп’ютером» (перегляд фільму М. Гоголя «Ніч перед </a:t>
            </a:r>
            <a:r>
              <a:rPr kumimoji="0" lang="uk-UA" altLang="uk-UA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різдвом</a:t>
            </a:r>
            <a:r>
              <a:rPr kumimoji="0" lang="uk-UA" alt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 у 6 класі);</a:t>
            </a:r>
          </a:p>
          <a:p>
            <a:pPr lvl="0" indent="228600" algn="just"/>
            <a:r>
              <a:rPr kumimoji="0" lang="uk-UA" alt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«Запрошуємо на побачення» - літературне кафе, парад літературних героїв – 5-9 класи;</a:t>
            </a:r>
            <a:endParaRPr kumimoji="0" lang="uk-UA" altLang="uk-UA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indent="228600" algn="just">
              <a:buFontTx/>
              <a:buChar char="•"/>
            </a:pPr>
            <a:r>
              <a:rPr kumimoji="0" lang="uk-UA" alt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Виховний захід з основ здоров’я «Доброго вам здоров’я»  5-9 класи;</a:t>
            </a:r>
            <a:endParaRPr kumimoji="0" lang="uk-UA" altLang="uk-UA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indent="228600" algn="just">
              <a:buFontTx/>
              <a:buChar char="•"/>
            </a:pPr>
            <a:r>
              <a:rPr kumimoji="0" lang="uk-UA" alt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Тиждень із зарубіжної літератури;</a:t>
            </a:r>
            <a:endParaRPr kumimoji="0" lang="uk-UA" altLang="uk-UA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indent="228600" algn="just">
              <a:buFontTx/>
              <a:buChar char="•"/>
            </a:pPr>
            <a:r>
              <a:rPr kumimoji="0" lang="uk-UA" alt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Тиждень з безпеки життєдіяльності.</a:t>
            </a:r>
            <a:endParaRPr kumimoji="0" lang="uk-UA" altLang="uk-UA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indent="228600" algn="just"/>
            <a:r>
              <a:rPr kumimoji="0" lang="uk-UA" alt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 2016-2017 </a:t>
            </a:r>
            <a:r>
              <a:rPr kumimoji="0" lang="uk-UA" altLang="uk-UA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н.р</a:t>
            </a:r>
            <a:r>
              <a:rPr kumimoji="0" lang="uk-UA" alt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створила методичні рекомендації щодо проведення уроків зарубіжної літератури «Кохання, що історії належить» та основ здоров’я «Тренінгові ігри та вправи на </a:t>
            </a:r>
            <a:r>
              <a:rPr kumimoji="0" lang="uk-UA" altLang="uk-UA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уроках</a:t>
            </a:r>
            <a:r>
              <a:rPr kumimoji="0" lang="uk-UA" alt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основ здоров’я  у 5-9 класах», які представлені на конкурс «Творчі сходинки педагогів </a:t>
            </a:r>
            <a:r>
              <a:rPr kumimoji="0" lang="uk-UA" altLang="uk-UA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волині</a:t>
            </a:r>
            <a:r>
              <a:rPr kumimoji="0" lang="uk-UA" alt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kumimoji="0" lang="uk-UA" altLang="uk-UA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indent="228600" algn="just"/>
            <a:r>
              <a:rPr kumimoji="0" lang="uk-UA" alt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Брала участь в районних семінарах вчителів зарубіжної літератури,  де виступала з рефератом «Критичне мислення на </a:t>
            </a:r>
            <a:r>
              <a:rPr kumimoji="0" lang="uk-UA" altLang="uk-UA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уроках</a:t>
            </a:r>
            <a:r>
              <a:rPr kumimoji="0" lang="uk-UA" alt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літератури». </a:t>
            </a:r>
            <a:endParaRPr kumimoji="0" lang="uk-UA" altLang="uk-UA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indent="228600" algn="just"/>
            <a:r>
              <a:rPr kumimoji="0" lang="uk-UA" alt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Володіє комп’ютером, виконала роботу по програмі «</a:t>
            </a:r>
            <a:r>
              <a:rPr kumimoji="0" lang="uk-UA" altLang="uk-UA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Інтел</a:t>
            </a:r>
            <a:r>
              <a:rPr kumimoji="0" lang="uk-UA" alt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».Працює над систематизацією дидактичного матеріалу в кабінеті зарубіжної літератури. </a:t>
            </a:r>
            <a:endParaRPr kumimoji="0" lang="uk-UA" altLang="uk-UA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indent="228600" algn="just"/>
            <a:r>
              <a:rPr kumimoji="0" lang="uk-UA" alt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Мельник М. А. – класний керівник учнів 8 класу. Діти виховані, дисципліновані, беруть активну участь в загальношкільних заходах. Вчитель користується заслуженим авторитетом в колег по роботі, учнів та батьків.</a:t>
            </a:r>
            <a:endParaRPr kumimoji="0" lang="uk-UA" altLang="uk-UA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indent="228600" algn="just"/>
            <a:r>
              <a:rPr kumimoji="0" lang="uk-UA" alt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Мельник М. А. відповідає займаній посаді та може бути атестована на відповідність раніше присвоєній категорії «Спеціаліст вищої категорії» та раніше присвоєному педагогічному званню «Старший вчитель».</a:t>
            </a:r>
            <a:endParaRPr kumimoji="0" lang="uk-UA" altLang="uk-UA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indent="228600" algn="ctr"/>
            <a:r>
              <a:rPr kumimoji="0" lang="uk-UA" altLang="uk-UA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Директор ЗОШ І-ІІ ст. с. </a:t>
            </a:r>
            <a:r>
              <a:rPr kumimoji="0" lang="uk-UA" altLang="uk-UA" sz="1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Милятин</a:t>
            </a:r>
            <a:r>
              <a:rPr kumimoji="0" lang="uk-UA" altLang="uk-UA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:                              Сівер Є. Ф.  </a:t>
            </a:r>
            <a:endParaRPr kumimoji="0" lang="uk-UA" altLang="uk-UA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indent="228600" algn="ctr"/>
            <a:r>
              <a:rPr kumimoji="0" lang="uk-UA" altLang="uk-UA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 характеристикою ознайомлена:                                 Мельник М.А.</a:t>
            </a:r>
            <a:endParaRPr lang="uk-UA" altLang="uk-UA" sz="1400" dirty="0"/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uk-UA" alt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Rectangle 21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uk-U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20334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Рисунок 1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35" t="4128" r="5696" b="9686"/>
          <a:stretch>
            <a:fillRect/>
          </a:stretch>
        </p:blipFill>
        <p:spPr bwMode="auto">
          <a:xfrm>
            <a:off x="-2" y="4763"/>
            <a:ext cx="12187237" cy="6853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153920" y="186809"/>
            <a:ext cx="387939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4000" b="1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Візитна картка</a:t>
            </a:r>
            <a:endParaRPr lang="uk-UA" sz="4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47688" y="829360"/>
            <a:ext cx="6096000" cy="1709892"/>
          </a:xfrm>
          <a:prstGeom prst="rect">
            <a:avLst/>
          </a:prstGeom>
        </p:spPr>
        <p:txBody>
          <a:bodyPr>
            <a:spAutoFit/>
          </a:bodyPr>
          <a:lstStyle/>
          <a:p>
            <a:pPr marL="291465" indent="-291465">
              <a:lnSpc>
                <a:spcPct val="150000"/>
              </a:lnSpc>
              <a:spcAft>
                <a:spcPts val="0"/>
              </a:spcAft>
            </a:pPr>
            <a:r>
              <a:rPr lang="uk-UA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Прізвище:     Мельник  </a:t>
            </a:r>
            <a:endParaRPr lang="uk-UA" sz="11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91465" indent="-291465">
              <a:lnSpc>
                <a:spcPct val="150000"/>
              </a:lnSpc>
              <a:spcAft>
                <a:spcPts val="0"/>
              </a:spcAft>
            </a:pPr>
            <a:r>
              <a:rPr lang="uk-UA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Ім’я</a:t>
            </a: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              </a:t>
            </a:r>
            <a:r>
              <a:rPr lang="ru-RU" b="1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</a:t>
            </a:r>
            <a:r>
              <a:rPr lang="uk-UA" b="1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рія</a:t>
            </a:r>
            <a:endParaRPr lang="uk-UA" sz="11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91465" indent="-291465">
              <a:lnSpc>
                <a:spcPct val="150000"/>
              </a:lnSpc>
              <a:spcAft>
                <a:spcPts val="0"/>
              </a:spcAft>
            </a:pPr>
            <a:r>
              <a:rPr lang="uk-UA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батькові:  Адамівна</a:t>
            </a:r>
            <a:endParaRPr lang="uk-UA" sz="11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uk-UA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Дата народження: 04.06. 1958р.</a:t>
            </a:r>
            <a:endParaRPr lang="uk-UA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242502" y="2539252"/>
            <a:ext cx="6096000" cy="3787383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228600">
              <a:lnSpc>
                <a:spcPct val="150000"/>
              </a:lnSpc>
              <a:spcAft>
                <a:spcPts val="0"/>
              </a:spcAft>
            </a:pPr>
            <a:r>
              <a:rPr lang="uk-UA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Стаж педагогічної діяльності: 38 років</a:t>
            </a:r>
            <a:endParaRPr lang="uk-UA" sz="11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28600">
              <a:lnSpc>
                <a:spcPct val="150000"/>
              </a:lnSpc>
              <a:spcAft>
                <a:spcPts val="0"/>
              </a:spcAft>
            </a:pPr>
            <a:r>
              <a:rPr lang="uk-UA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Місце роботи: ЗОШ І-ІІ ст.. с. </a:t>
            </a:r>
            <a:r>
              <a:rPr lang="uk-UA" b="1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Милятин</a:t>
            </a:r>
            <a:endParaRPr lang="uk-UA" sz="11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28600">
              <a:lnSpc>
                <a:spcPct val="150000"/>
              </a:lnSpc>
              <a:spcAft>
                <a:spcPts val="0"/>
              </a:spcAft>
            </a:pPr>
            <a:r>
              <a:rPr lang="uk-UA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Освіта: вища, Луцький державний педагогічний інститут імені Лесі Українки</a:t>
            </a:r>
            <a:endParaRPr lang="uk-UA" sz="11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28600">
              <a:lnSpc>
                <a:spcPct val="150000"/>
              </a:lnSpc>
              <a:spcAft>
                <a:spcPts val="0"/>
              </a:spcAft>
            </a:pPr>
            <a:r>
              <a:rPr lang="uk-UA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Спеціальність за дипломом: вчитель російської мови та літератури</a:t>
            </a:r>
            <a:endParaRPr lang="uk-UA" sz="11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28600">
              <a:lnSpc>
                <a:spcPct val="150000"/>
              </a:lnSpc>
              <a:spcAft>
                <a:spcPts val="0"/>
              </a:spcAft>
            </a:pPr>
            <a:r>
              <a:rPr lang="uk-UA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Атестація: відповідає займаній посаді, встановлено кваліфікаційну категорію «спеціаліст вищої категорії», звання «старший вчитель».</a:t>
            </a:r>
            <a:endParaRPr lang="uk-UA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2942565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763"/>
            <a:ext cx="12187237" cy="6853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050380" y="0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228600" algn="ctr">
              <a:lnSpc>
                <a:spcPct val="200000"/>
              </a:lnSpc>
              <a:spcAft>
                <a:spcPts val="0"/>
              </a:spcAft>
            </a:pPr>
            <a:r>
              <a:rPr lang="uk-UA" sz="3600" b="1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Курсова підготовка</a:t>
            </a:r>
            <a:endParaRPr lang="uk-UA" sz="36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28600" algn="ctr">
              <a:spcAft>
                <a:spcPts val="0"/>
              </a:spcAft>
            </a:pPr>
            <a:r>
              <a:rPr lang="uk-UA" sz="2400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Волинський інститут</a:t>
            </a:r>
            <a:endParaRPr lang="uk-UA" sz="2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28600" algn="ctr">
              <a:spcAft>
                <a:spcPts val="0"/>
              </a:spcAft>
            </a:pPr>
            <a:r>
              <a:rPr lang="uk-UA" sz="2400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післядипломної педагогічної освіти</a:t>
            </a:r>
            <a:endParaRPr lang="uk-UA" sz="2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2400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Свідоцтво про підвищення кваліфікації</a:t>
            </a:r>
            <a:endParaRPr lang="uk-UA" sz="2400" dirty="0"/>
          </a:p>
        </p:txBody>
      </p:sp>
      <p:pic>
        <p:nvPicPr>
          <p:cNvPr id="7171" name="Рисунок 4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2" t="-262" r="-146" b="-443"/>
          <a:stretch>
            <a:fillRect/>
          </a:stretch>
        </p:blipFill>
        <p:spPr bwMode="auto">
          <a:xfrm>
            <a:off x="3488530" y="2176463"/>
            <a:ext cx="5219700" cy="435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9956231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9" t="5136" r="4433" b="15617"/>
          <a:stretch>
            <a:fillRect/>
          </a:stretch>
        </p:blipFill>
        <p:spPr bwMode="auto">
          <a:xfrm>
            <a:off x="4763" y="0"/>
            <a:ext cx="12187237" cy="6853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041293" y="562660"/>
            <a:ext cx="6114174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228600" algn="ctr">
              <a:lnSpc>
                <a:spcPct val="200000"/>
              </a:lnSpc>
              <a:spcAft>
                <a:spcPts val="0"/>
              </a:spcAft>
            </a:pPr>
            <a:r>
              <a:rPr lang="uk-UA" sz="3200" b="1" dirty="0" smtClean="0">
                <a:effectLst/>
                <a:latin typeface="Monotype Corsiva" panose="03010101010201010101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Виконала роботу по програмі «</a:t>
            </a:r>
            <a:r>
              <a:rPr lang="uk-UA" sz="3200" b="1" dirty="0" err="1" smtClean="0">
                <a:effectLst/>
                <a:latin typeface="Monotype Corsiva" panose="03010101010201010101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Intel</a:t>
            </a:r>
            <a:r>
              <a:rPr lang="uk-UA" sz="3200" b="1" dirty="0" smtClean="0">
                <a:effectLst/>
                <a:latin typeface="Monotype Corsiva" panose="03010101010201010101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uk-UA" sz="3200" dirty="0">
              <a:effectLst/>
              <a:latin typeface="Monotype Corsiva" panose="03010101010201010101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5" name="Рисунок 4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56"/>
          <a:stretch>
            <a:fillRect/>
          </a:stretch>
        </p:blipFill>
        <p:spPr bwMode="auto">
          <a:xfrm>
            <a:off x="2490788" y="1700212"/>
            <a:ext cx="6475764" cy="27717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8518257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Рисунок 3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26" t="10023" r="12500" b="6876"/>
          <a:stretch>
            <a:fillRect/>
          </a:stretch>
        </p:blipFill>
        <p:spPr bwMode="auto">
          <a:xfrm>
            <a:off x="1588" y="0"/>
            <a:ext cx="12190412" cy="6853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212111" y="358259"/>
            <a:ext cx="342433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b="1" i="1" dirty="0" smtClean="0">
                <a:effectLst/>
                <a:latin typeface="Monotype Corsiva" panose="03010101010201010101" pitchFamily="66" charset="0"/>
                <a:ea typeface="Times New Roman" panose="02020603050405020304" pitchFamily="18" charset="0"/>
              </a:rPr>
              <a:t>М</a:t>
            </a:r>
            <a:r>
              <a:rPr lang="ru-RU" sz="3600" b="1" i="1" dirty="0" smtClean="0">
                <a:effectLst/>
                <a:latin typeface="Monotype Corsiva" panose="03010101010201010101" pitchFamily="66" charset="0"/>
                <a:ea typeface="Times New Roman" panose="02020603050405020304" pitchFamily="18" charset="0"/>
              </a:rPr>
              <a:t>ОЇ НАГОРОДИ</a:t>
            </a:r>
            <a:endParaRPr lang="uk-UA" sz="3600" dirty="0">
              <a:latin typeface="Monotype Corsiva" panose="03010101010201010101" pitchFamily="66" charset="0"/>
            </a:endParaRPr>
          </a:p>
        </p:txBody>
      </p:sp>
      <p:pic>
        <p:nvPicPr>
          <p:cNvPr id="9219" name="Рисунок 2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46"/>
          <a:stretch>
            <a:fillRect/>
          </a:stretch>
        </p:blipFill>
        <p:spPr bwMode="auto">
          <a:xfrm rot="5400000">
            <a:off x="4004146" y="3070919"/>
            <a:ext cx="2609850" cy="201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Рисунок 1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5155" y="3426618"/>
            <a:ext cx="2047875" cy="271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Рисунок 1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1" r="3783"/>
          <a:stretch>
            <a:fillRect/>
          </a:stretch>
        </p:blipFill>
        <p:spPr bwMode="auto">
          <a:xfrm>
            <a:off x="10272924" y="108644"/>
            <a:ext cx="1914525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28" t="3845" r="8290" b="5768"/>
          <a:stretch>
            <a:fillRect/>
          </a:stretch>
        </p:blipFill>
        <p:spPr bwMode="auto">
          <a:xfrm>
            <a:off x="6365112" y="1843385"/>
            <a:ext cx="192405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3" name="Рисунок 25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23"/>
          <a:stretch/>
        </p:blipFill>
        <p:spPr bwMode="auto">
          <a:xfrm rot="5400000">
            <a:off x="-251407" y="4428503"/>
            <a:ext cx="2781300" cy="2085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4" name="Рисунок 28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673"/>
          <a:stretch>
            <a:fillRect/>
          </a:stretch>
        </p:blipFill>
        <p:spPr bwMode="auto">
          <a:xfrm rot="5400000">
            <a:off x="7872835" y="1437978"/>
            <a:ext cx="2828925" cy="196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7416330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prestig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</TotalTime>
  <Words>2867</Words>
  <Application>Microsoft Office PowerPoint</Application>
  <PresentationFormat>Широкоэкранный</PresentationFormat>
  <Paragraphs>218</Paragraphs>
  <Slides>38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44" baseType="lpstr">
      <vt:lpstr>Arial</vt:lpstr>
      <vt:lpstr>Calibri</vt:lpstr>
      <vt:lpstr>Calibri Light</vt:lpstr>
      <vt:lpstr>Monotype Corsiva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777</dc:creator>
  <cp:lastModifiedBy>777</cp:lastModifiedBy>
  <cp:revision>12</cp:revision>
  <dcterms:created xsi:type="dcterms:W3CDTF">2017-03-26T13:56:50Z</dcterms:created>
  <dcterms:modified xsi:type="dcterms:W3CDTF">2017-03-26T15:39:55Z</dcterms:modified>
</cp:coreProperties>
</file>