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85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270" r:id="rId24"/>
    <p:sldId id="271" r:id="rId25"/>
    <p:sldId id="273" r:id="rId26"/>
    <p:sldId id="293" r:id="rId27"/>
    <p:sldId id="279" r:id="rId28"/>
    <p:sldId id="275" r:id="rId29"/>
    <p:sldId id="280" r:id="rId30"/>
    <p:sldId id="282" r:id="rId31"/>
    <p:sldId id="295" r:id="rId32"/>
    <p:sldId id="281" r:id="rId33"/>
    <p:sldId id="278" r:id="rId34"/>
    <p:sldId id="283" r:id="rId35"/>
    <p:sldId id="284" r:id="rId36"/>
    <p:sldId id="294" r:id="rId37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28" autoAdjust="0"/>
  </p:normalViewPr>
  <p:slideViewPr>
    <p:cSldViewPr>
      <p:cViewPr varScale="1">
        <p:scale>
          <a:sx n="71" d="100"/>
          <a:sy n="71" d="100"/>
        </p:scale>
        <p:origin x="129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09ACA7-E173-4924-AA5C-AEC3EAFDCAFB}" type="datetimeFigureOut">
              <a:rPr lang="uk-UA" smtClean="0"/>
              <a:pPr/>
              <a:t>20.03.2017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2521D1-56B5-43A0-A372-DFE013CF3CDA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1823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2521D1-56B5-43A0-A372-DFE013CF3CDA}" type="slidenum">
              <a:rPr lang="uk-UA" smtClean="0"/>
              <a:pPr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14976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44146-021D-4E3E-832C-600DF2095665}" type="datetimeFigureOut">
              <a:rPr lang="uk-UA" smtClean="0"/>
              <a:pPr/>
              <a:t>20.03.2017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1F95C-446A-4901-9C8D-3D2431B81F5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8560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44146-021D-4E3E-832C-600DF2095665}" type="datetimeFigureOut">
              <a:rPr lang="uk-UA" smtClean="0"/>
              <a:pPr/>
              <a:t>20.03.2017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1F95C-446A-4901-9C8D-3D2431B81F5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47112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44146-021D-4E3E-832C-600DF2095665}" type="datetimeFigureOut">
              <a:rPr lang="uk-UA" smtClean="0"/>
              <a:pPr/>
              <a:t>20.03.2017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1F95C-446A-4901-9C8D-3D2431B81F5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1861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44146-021D-4E3E-832C-600DF2095665}" type="datetimeFigureOut">
              <a:rPr lang="uk-UA" smtClean="0"/>
              <a:pPr/>
              <a:t>20.03.2017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1F95C-446A-4901-9C8D-3D2431B81F5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07148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44146-021D-4E3E-832C-600DF2095665}" type="datetimeFigureOut">
              <a:rPr lang="uk-UA" smtClean="0"/>
              <a:pPr/>
              <a:t>20.03.2017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1F95C-446A-4901-9C8D-3D2431B81F5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60301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44146-021D-4E3E-832C-600DF2095665}" type="datetimeFigureOut">
              <a:rPr lang="uk-UA" smtClean="0"/>
              <a:pPr/>
              <a:t>20.03.2017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1F95C-446A-4901-9C8D-3D2431B81F5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12305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44146-021D-4E3E-832C-600DF2095665}" type="datetimeFigureOut">
              <a:rPr lang="uk-UA" smtClean="0"/>
              <a:pPr/>
              <a:t>20.03.2017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1F95C-446A-4901-9C8D-3D2431B81F5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07923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44146-021D-4E3E-832C-600DF2095665}" type="datetimeFigureOut">
              <a:rPr lang="uk-UA" smtClean="0"/>
              <a:pPr/>
              <a:t>20.03.2017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1F95C-446A-4901-9C8D-3D2431B81F5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50864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44146-021D-4E3E-832C-600DF2095665}" type="datetimeFigureOut">
              <a:rPr lang="uk-UA" smtClean="0"/>
              <a:pPr/>
              <a:t>20.03.2017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1F95C-446A-4901-9C8D-3D2431B81F5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61827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44146-021D-4E3E-832C-600DF2095665}" type="datetimeFigureOut">
              <a:rPr lang="uk-UA" smtClean="0"/>
              <a:pPr/>
              <a:t>20.03.2017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1F95C-446A-4901-9C8D-3D2431B81F5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88906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44146-021D-4E3E-832C-600DF2095665}" type="datetimeFigureOut">
              <a:rPr lang="uk-UA" smtClean="0"/>
              <a:pPr/>
              <a:t>20.03.2017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1F95C-446A-4901-9C8D-3D2431B81F5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29926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A44146-021D-4E3E-832C-600DF2095665}" type="datetimeFigureOut">
              <a:rPr lang="uk-UA" smtClean="0"/>
              <a:pPr/>
              <a:t>20.03.2017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11F95C-446A-4901-9C8D-3D2431B81F5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49431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tif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Relationship Id="rId9" Type="http://schemas.openxmlformats.org/officeDocument/2006/relationships/image" Target="../media/image5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2160240"/>
          </a:xfrm>
        </p:spPr>
        <p:txBody>
          <a:bodyPr>
            <a:normAutofit fontScale="90000"/>
          </a:bodyPr>
          <a:lstStyle/>
          <a:p>
            <a:r>
              <a:rPr lang="en-US" sz="28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“</a:t>
            </a:r>
            <a:r>
              <a:rPr lang="uk-UA" sz="28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 Учитель, будь сонцем, що випромінює людське тепло; будь благодатним </a:t>
            </a:r>
            <a:r>
              <a:rPr lang="uk-UA" sz="2800" dirty="0" err="1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грунтом</a:t>
            </a:r>
            <a:r>
              <a:rPr lang="uk-UA" sz="28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 для розвитку людських почуттів; сій знання не лише в </a:t>
            </a:r>
            <a:r>
              <a:rPr lang="uk-UA" sz="2800" dirty="0" err="1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пам</a:t>
            </a:r>
            <a:r>
              <a:rPr lang="en-US" sz="28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’</a:t>
            </a:r>
            <a:r>
              <a:rPr lang="uk-UA" sz="28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яті й свідомості своїх учнів, але, у першу черг, в їхніх душах  і серцях</a:t>
            </a:r>
            <a:r>
              <a:rPr lang="en-US" sz="28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”</a:t>
            </a:r>
            <a:r>
              <a:rPr lang="uk-UA" sz="28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.</a:t>
            </a:r>
            <a:br>
              <a:rPr lang="uk-UA" sz="28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uk-UA" sz="22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                                                                Ш.</a:t>
            </a:r>
            <a:r>
              <a:rPr lang="uk-UA" sz="2200" dirty="0" err="1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Амонашвілі</a:t>
            </a:r>
            <a:r>
              <a:rPr lang="uk-UA" sz="22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/>
            </a:r>
            <a:br>
              <a:rPr lang="uk-UA" sz="22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uk-UA" sz="22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                                                                  </a:t>
            </a:r>
            <a:r>
              <a:rPr lang="en-US" sz="22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“</a:t>
            </a:r>
            <a:r>
              <a:rPr lang="uk-UA" sz="22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Педагогічна симфонія</a:t>
            </a:r>
            <a:r>
              <a:rPr lang="en-US" sz="22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”</a:t>
            </a:r>
            <a:endParaRPr lang="uk-UA" sz="2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420888"/>
            <a:ext cx="8424936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74701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49" y="188640"/>
            <a:ext cx="8712968" cy="633670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74091" y="548679"/>
            <a:ext cx="7200800" cy="769441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perspectiveHeroicExtremeRightFacing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uk-UA" sz="44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Monotype Corsiva" panose="03010101010201010101" pitchFamily="66" charset="0"/>
              </a:rPr>
              <a:t>МОЇ НАГОРОДИ</a:t>
            </a:r>
            <a:endParaRPr lang="uk-UA" sz="4400" dirty="0">
              <a:solidFill>
                <a:schemeClr val="accent6">
                  <a:lumMod val="20000"/>
                  <a:lumOff val="80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839" y="1795771"/>
            <a:ext cx="3058894" cy="43150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204864"/>
            <a:ext cx="2910263" cy="4128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242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01817"/>
            <a:ext cx="8784976" cy="66247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584" y="260648"/>
            <a:ext cx="7848872" cy="584775"/>
          </a:xfrm>
          <a:prstGeom prst="rect">
            <a:avLst/>
          </a:prstGeom>
          <a:noFill/>
        </p:spPr>
        <p:txBody>
          <a:bodyPr wrap="square" rtlCol="0">
            <a:prstTxWarp prst="textDeflateTop">
              <a:avLst/>
            </a:prstTxWarp>
            <a:spAutoFit/>
          </a:bodyPr>
          <a:lstStyle/>
          <a:p>
            <a:pPr algn="ctr"/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anose="03010101010201010101" pitchFamily="66" charset="0"/>
              </a:rPr>
              <a:t>НАУКОВО-МЕТОДИЧНА ДІЯЛЬНІСТЬ</a:t>
            </a:r>
            <a:endParaRPr lang="uk-U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1484784"/>
            <a:ext cx="2160240" cy="646331"/>
          </a:xfrm>
          <a:prstGeom prst="rect">
            <a:avLst/>
          </a:prstGeom>
          <a:noFill/>
        </p:spPr>
        <p:txBody>
          <a:bodyPr wrap="square" rtlCol="0">
            <a:prstTxWarp prst="textDeflateInflate">
              <a:avLst/>
            </a:prstTxWarp>
            <a:spAutoFit/>
          </a:bodyPr>
          <a:lstStyle/>
          <a:p>
            <a:pPr algn="just"/>
            <a:r>
              <a:rPr lang="uk-U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Розповсюдження освітньої інновації</a:t>
            </a:r>
            <a:endParaRPr lang="uk-UA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56176" y="1628800"/>
            <a:ext cx="2520280" cy="923330"/>
          </a:xfrm>
          <a:prstGeom prst="rect">
            <a:avLst/>
          </a:prstGeom>
          <a:noFill/>
        </p:spPr>
        <p:txBody>
          <a:bodyPr wrap="square" rtlCol="0">
            <a:prstTxWarp prst="textDeflateInflateDeflate">
              <a:avLst/>
            </a:prstTxWarp>
            <a:spAutoFit/>
          </a:bodyPr>
          <a:lstStyle/>
          <a:p>
            <a:pPr algn="ctr"/>
            <a:r>
              <a:rPr lang="uk-U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Удосконалення навчально-методичної бази</a:t>
            </a:r>
            <a:endParaRPr lang="uk-UA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9552" y="458112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uk-UA" dirty="0"/>
          </a:p>
        </p:txBody>
      </p:sp>
      <p:sp>
        <p:nvSpPr>
          <p:cNvPr id="11" name="TextBox 10"/>
          <p:cNvSpPr txBox="1"/>
          <p:nvPr/>
        </p:nvSpPr>
        <p:spPr>
          <a:xfrm>
            <a:off x="323528" y="4077072"/>
            <a:ext cx="1872208" cy="923330"/>
          </a:xfrm>
          <a:prstGeom prst="rect">
            <a:avLst/>
          </a:prstGeom>
          <a:noFill/>
        </p:spPr>
        <p:txBody>
          <a:bodyPr wrap="square" rtlCol="0">
            <a:prstTxWarp prst="textDeflateInflateDeflate">
              <a:avLst/>
            </a:prstTxWarp>
            <a:spAutoFit/>
          </a:bodyPr>
          <a:lstStyle/>
          <a:p>
            <a:pPr algn="ctr"/>
            <a:r>
              <a:rPr lang="uk-U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 електронних освітніх ресурсів</a:t>
            </a:r>
            <a:endParaRPr lang="uk-UA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300192" y="4077072"/>
            <a:ext cx="2592288" cy="1200329"/>
          </a:xfrm>
          <a:prstGeom prst="rect">
            <a:avLst/>
          </a:prstGeom>
          <a:noFill/>
        </p:spPr>
        <p:txBody>
          <a:bodyPr wrap="square" rtlCol="0">
            <a:prstTxWarp prst="textDeflateInflate">
              <a:avLst/>
            </a:prstTxWarp>
            <a:spAutoFit/>
          </a:bodyPr>
          <a:lstStyle/>
          <a:p>
            <a:pPr algn="ctr"/>
            <a:r>
              <a:rPr lang="uk-U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Розміщення на сайті власних навчально-виховних та методичних матеріалів</a:t>
            </a:r>
            <a:endParaRPr lang="uk-UA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11760" y="6165304"/>
            <a:ext cx="3816424" cy="369332"/>
          </a:xfrm>
          <a:prstGeom prst="rect">
            <a:avLst/>
          </a:prstGeom>
          <a:noFill/>
        </p:spPr>
        <p:txBody>
          <a:bodyPr wrap="square" rtlCol="0">
            <a:prstTxWarp prst="textStop">
              <a:avLst/>
            </a:prstTxWarp>
            <a:spAutoFit/>
          </a:bodyPr>
          <a:lstStyle/>
          <a:p>
            <a:pPr algn="ctr"/>
            <a:r>
              <a:rPr lang="uk-U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Методичні розробки</a:t>
            </a:r>
            <a:endParaRPr lang="uk-UA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9789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  <p:bldP spid="11" grpId="0"/>
      <p:bldP spid="13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8712968" cy="66247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31640" y="415126"/>
            <a:ext cx="6264696" cy="707886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uk-UA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anose="03010101010201010101" pitchFamily="66" charset="0"/>
              </a:rPr>
              <a:t>Професійне</a:t>
            </a:r>
            <a:r>
              <a:rPr lang="uk-UA" sz="4000" dirty="0" smtClean="0">
                <a:latin typeface="Monotype Corsiva" panose="03010101010201010101" pitchFamily="66" charset="0"/>
              </a:rPr>
              <a:t> </a:t>
            </a:r>
            <a:r>
              <a:rPr lang="uk-UA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anose="03010101010201010101" pitchFamily="66" charset="0"/>
              </a:rPr>
              <a:t>зростання</a:t>
            </a:r>
            <a:endParaRPr lang="uk-UA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35896" y="1268760"/>
            <a:ext cx="2088232" cy="584775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>
                <a:gd name="adj" fmla="val 2"/>
              </a:avLst>
            </a:prstTxWarp>
            <a:spAutoFit/>
          </a:bodyPr>
          <a:lstStyle/>
          <a:p>
            <a:pPr algn="ctr"/>
            <a:r>
              <a:rPr lang="uk-UA" sz="3200" dirty="0" smtClean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>ІНТЕЛ</a:t>
            </a:r>
            <a:endParaRPr lang="uk-UA" sz="3200" dirty="0">
              <a:solidFill>
                <a:schemeClr val="accent2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0162" y="2132856"/>
            <a:ext cx="4464496" cy="40011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uk-UA" sz="2000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ПРОЕКТ</a:t>
            </a:r>
            <a:r>
              <a:rPr lang="en-US" sz="2000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: “</a:t>
            </a:r>
            <a:r>
              <a:rPr lang="uk-UA" sz="2000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 БАБУСИНІ ОБЕРЕГИ</a:t>
            </a:r>
            <a:r>
              <a:rPr lang="en-US" sz="2000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”</a:t>
            </a:r>
            <a:r>
              <a:rPr lang="uk-UA" sz="2000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 </a:t>
            </a:r>
            <a:endParaRPr lang="uk-UA" sz="2000" dirty="0">
              <a:solidFill>
                <a:srgbClr val="7030A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93" y="3065442"/>
            <a:ext cx="3851667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252" y="4281938"/>
            <a:ext cx="4048337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1" y="1268760"/>
            <a:ext cx="3528392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4398125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8784976" cy="64807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99592" y="548680"/>
            <a:ext cx="7416824" cy="1323439"/>
          </a:xfrm>
          <a:prstGeom prst="rect">
            <a:avLst/>
          </a:prstGeom>
          <a:noFill/>
        </p:spPr>
        <p:txBody>
          <a:bodyPr wrap="square" rtlCol="0">
            <a:prstTxWarp prst="textStop">
              <a:avLst/>
            </a:prstTxWarp>
            <a:spAutoFit/>
          </a:bodyPr>
          <a:lstStyle/>
          <a:p>
            <a:pPr algn="ctr"/>
            <a:r>
              <a:rPr lang="uk-UA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Виховний захід</a:t>
            </a:r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: </a:t>
            </a:r>
            <a:endParaRPr lang="uk-UA" sz="4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onotype Corsiva" panose="03010101010201010101" pitchFamily="66" charset="0"/>
            </a:endParaRPr>
          </a:p>
          <a:p>
            <a:pPr algn="ctr"/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“</a:t>
            </a:r>
            <a:r>
              <a:rPr lang="uk-UA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 Моя наймиліша у світі</a:t>
            </a:r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”</a:t>
            </a:r>
            <a:endParaRPr lang="uk-UA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4" name="Рисунок 3" descr="1 002.jpg"/>
          <p:cNvPicPr>
            <a:picLocks noChangeAspect="1"/>
          </p:cNvPicPr>
          <p:nvPr/>
        </p:nvPicPr>
        <p:blipFill>
          <a:blip r:embed="rId3" cstate="print"/>
          <a:srcRect l="24191" r="6985" b="66667"/>
          <a:stretch>
            <a:fillRect/>
          </a:stretch>
        </p:blipFill>
        <p:spPr>
          <a:xfrm>
            <a:off x="206971" y="4340380"/>
            <a:ext cx="3429024" cy="22859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DSCN257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14678" y="2285992"/>
            <a:ext cx="3143238" cy="235742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DSCN258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15008" y="4214818"/>
            <a:ext cx="3214678" cy="24110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DSCN258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9584" y="1971910"/>
            <a:ext cx="2857488" cy="21431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34599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8856984" cy="64807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5720" y="214290"/>
            <a:ext cx="7286676" cy="6095600"/>
          </a:xfrm>
          <a:prstGeom prst="rect">
            <a:avLst/>
          </a:prstGeom>
          <a:noFill/>
        </p:spPr>
        <p:txBody>
          <a:bodyPr wrap="square" rtlCol="0">
            <a:prstTxWarp prst="textPlain">
              <a:avLst>
                <a:gd name="adj" fmla="val 48452"/>
              </a:avLst>
            </a:prstTxWarp>
            <a:spAutoFit/>
            <a:scene3d>
              <a:camera prst="isometricOffAxis1Right"/>
              <a:lightRig rig="threePt" dir="t"/>
            </a:scene3d>
          </a:bodyPr>
          <a:lstStyle/>
          <a:p>
            <a:r>
              <a:rPr lang="uk-UA" sz="4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Майстер-клас</a:t>
            </a:r>
          </a:p>
          <a:p>
            <a:r>
              <a:rPr lang="uk-UA" sz="4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«Робота з пластичними</a:t>
            </a:r>
          </a:p>
          <a:p>
            <a:r>
              <a:rPr lang="uk-UA" sz="4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матеріалами»</a:t>
            </a:r>
          </a:p>
          <a:p>
            <a:r>
              <a:rPr lang="uk-UA" sz="4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 </a:t>
            </a:r>
          </a:p>
          <a:p>
            <a:r>
              <a:rPr lang="uk-UA" sz="4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 </a:t>
            </a:r>
          </a:p>
          <a:p>
            <a:r>
              <a:rPr lang="uk-UA" sz="4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 </a:t>
            </a:r>
          </a:p>
          <a:p>
            <a:r>
              <a:rPr lang="uk-UA" sz="4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Вчитель: </a:t>
            </a:r>
            <a:r>
              <a:rPr lang="uk-UA" sz="40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Покиньборода</a:t>
            </a:r>
            <a:r>
              <a:rPr lang="uk-UA" sz="4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В.П.</a:t>
            </a:r>
          </a:p>
          <a:p>
            <a:pPr algn="ctr"/>
            <a:endParaRPr lang="uk-UA" sz="2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4" name="Рисунок 3" descr="1 003.jpg"/>
          <p:cNvPicPr>
            <a:picLocks noChangeAspect="1"/>
          </p:cNvPicPr>
          <p:nvPr/>
        </p:nvPicPr>
        <p:blipFill>
          <a:blip r:embed="rId3" cstate="print"/>
          <a:srcRect l="28492" r="22757" b="48958"/>
          <a:stretch>
            <a:fillRect/>
          </a:stretch>
        </p:blipFill>
        <p:spPr>
          <a:xfrm>
            <a:off x="6215074" y="642918"/>
            <a:ext cx="2528048" cy="364333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6530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8856984" cy="648072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7158" y="285728"/>
            <a:ext cx="8358246" cy="526297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uk-UA" sz="2400" b="1" u="sng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Тема:</a:t>
            </a:r>
            <a:r>
              <a:rPr lang="uk-UA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Робота з пластичними матеріалами</a:t>
            </a:r>
          </a:p>
          <a:p>
            <a:r>
              <a:rPr lang="uk-UA" sz="2400" b="1" u="sng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Мета:</a:t>
            </a:r>
            <a:r>
              <a:rPr lang="uk-UA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ознайомити учнів із змістом і завданнями уроку;</a:t>
            </a:r>
          </a:p>
          <a:p>
            <a:r>
              <a:rPr lang="uk-UA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розвивати вміння дотримуватись правил та інструкцій при виконанні     роботи;</a:t>
            </a:r>
          </a:p>
          <a:p>
            <a:r>
              <a:rPr lang="uk-UA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	виховувати любов та повагу до історичних та культурних пам’яток.</a:t>
            </a:r>
          </a:p>
          <a:p>
            <a:pPr algn="ctr"/>
            <a:r>
              <a:rPr lang="uk-UA" sz="2400" b="1" u="sng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Обладнання: </a:t>
            </a:r>
          </a:p>
          <a:p>
            <a:r>
              <a:rPr lang="uk-UA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1.Демонстраційний матеріал (портрети, скульптури, фотографії).</a:t>
            </a:r>
          </a:p>
          <a:p>
            <a:r>
              <a:rPr lang="uk-UA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2.Інструкційні картки для роботи на уроках трудового навчання.</a:t>
            </a:r>
          </a:p>
          <a:p>
            <a:r>
              <a:rPr lang="uk-UA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3.Індивідуальні інструкційні картки.</a:t>
            </a:r>
          </a:p>
          <a:p>
            <a:r>
              <a:rPr lang="uk-UA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4.Матеріал для роботи на уроці (дощечки, пластилін, стеки).</a:t>
            </a:r>
            <a:endParaRPr lang="uk-UA" sz="2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8856984" cy="6480720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0"/>
            <a:ext cx="8786842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sng" strike="noStrike" normalizeH="0" baseline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uk-UA" sz="2000" b="1" i="0" u="sng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Організація класу</a:t>
            </a:r>
            <a:endParaRPr kumimoji="0" lang="uk-UA" sz="2000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Дав дзвінок усім наказ</a:t>
            </a:r>
            <a:endParaRPr kumimoji="0" lang="uk-UA" sz="2000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 роботи швидше в клас.</a:t>
            </a:r>
            <a:endParaRPr kumimoji="0" lang="uk-UA" sz="2000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Біля парти станьте чемно</a:t>
            </a:r>
            <a:endParaRPr kumimoji="0" lang="uk-UA" sz="2000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Час хай лине недаремно.</a:t>
            </a:r>
            <a:endParaRPr kumimoji="0" lang="uk-UA" sz="2000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20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Поверніться, діти, до гостей.</a:t>
            </a:r>
            <a:endParaRPr kumimoji="0" lang="uk-UA" sz="2000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20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Привітайтесь.</a:t>
            </a:r>
            <a:endParaRPr kumimoji="0" lang="uk-UA" sz="2000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20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Добрий день, шановні гості! Вас вітають учні 2 класу. А тепер за </a:t>
            </a:r>
            <a:r>
              <a:rPr kumimoji="0" lang="uk-UA" sz="2000" b="1" i="0" u="none" strike="noStrike" spc="50" normalizeH="0" baseline="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патри</a:t>
            </a:r>
            <a:r>
              <a:rPr kumimoji="0" lang="uk-UA" sz="20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сідайте.</a:t>
            </a:r>
            <a:endParaRPr kumimoji="0" lang="uk-UA" sz="2000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20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Діти! Сьогодні в нашому класі незвичайний урок. Отже, проведемо його святково і оригінально. Без вашої допомоги мені не обійтись. Ви згодні бути моїми помічниками?</a:t>
            </a:r>
            <a:endParaRPr kumimoji="0" lang="uk-UA" sz="2000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sng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ІІ. Повідомлення теми і мети уроку</a:t>
            </a:r>
            <a:endParaRPr kumimoji="0" lang="uk-UA" sz="2000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20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</a:t>
            </a:r>
            <a:r>
              <a:rPr kumimoji="0" lang="uk-UA" sz="2000" b="1" i="1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(на дошці)</a:t>
            </a:r>
            <a:endParaRPr kumimoji="0" lang="uk-UA" sz="2000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20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сьогоднішньому уроці ми ще раз познайомимось із обладнанням для роботи з пластиліном, будемо знайомитись з найпростішими прийомами ліплення, а також швидко і якісно працювати.</a:t>
            </a:r>
            <a:endParaRPr kumimoji="0" lang="uk-UA" sz="2000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sng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ІІІ. Вивчення нового матеріалу</a:t>
            </a:r>
            <a:endParaRPr kumimoji="0" lang="uk-UA" sz="2000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8856984" cy="6480720"/>
          </a:xfrm>
          <a:prstGeom prst="rect">
            <a:avLst/>
          </a:prstGeom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8643966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1.Вступна бесіда</a:t>
            </a:r>
            <a:endParaRPr kumimoji="0" lang="uk-UA" sz="1600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Спробуємо уявити себе туристами і помандруємо до якогось міста. Насамперед туристам показують вулиці, площі, будівлі, пам</a:t>
            </a:r>
            <a:r>
              <a:rPr kumimoji="0" lang="uk-UA" sz="16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/>
                <a:ea typeface="Times New Roman" pitchFamily="18" charset="0"/>
                <a:cs typeface="Times New Roman" pitchFamily="18" charset="0"/>
              </a:rPr>
              <a:t>’</a:t>
            </a:r>
            <a:r>
              <a:rPr kumimoji="0" lang="uk-UA" sz="16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ятники, сади і парки. Найчастіше вони розташовані у центрі міста. Зупинимось тут і ми. Побачимо житлові будинки, церкву, театр, музей.</a:t>
            </a:r>
            <a:endParaRPr kumimoji="0" lang="uk-UA" sz="1600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1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(показую картини)</a:t>
            </a:r>
            <a:endParaRPr kumimoji="0" lang="uk-UA" sz="1600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ще привертають увагу туристів скульптурні зображення </a:t>
            </a:r>
            <a:r>
              <a:rPr kumimoji="0" lang="uk-UA" sz="16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uk-UA" sz="16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старовинні і сучасні пам</a:t>
            </a:r>
            <a:r>
              <a:rPr kumimoji="0" lang="uk-UA" sz="16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/>
                <a:ea typeface="Times New Roman" pitchFamily="18" charset="0"/>
                <a:cs typeface="Times New Roman" pitchFamily="18" charset="0"/>
              </a:rPr>
              <a:t>’</a:t>
            </a:r>
            <a:r>
              <a:rPr kumimoji="0" lang="uk-UA" sz="16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ятники та фонтани, ліпні прикраси на будівлях.</a:t>
            </a:r>
            <a:endParaRPr kumimoji="0" lang="uk-UA" sz="1600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Ось погляньте тут ми бачимо зображення, виконані на папері, картоні. А ось ці </a:t>
            </a:r>
            <a:r>
              <a:rPr kumimoji="0" lang="uk-UA" sz="16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uk-UA" sz="16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</a:t>
            </a:r>
            <a:r>
              <a:rPr kumimoji="0" lang="uk-UA" sz="16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/>
                <a:ea typeface="Times New Roman" pitchFamily="18" charset="0"/>
                <a:cs typeface="Times New Roman" pitchFamily="18" charset="0"/>
              </a:rPr>
              <a:t>’</a:t>
            </a:r>
            <a:r>
              <a:rPr kumimoji="0" lang="uk-UA" sz="16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ємні.</a:t>
            </a:r>
            <a:endParaRPr kumimoji="0" lang="uk-UA" sz="1600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1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(розглядають наочність)</a:t>
            </a:r>
            <a:endParaRPr kumimoji="0" lang="uk-UA" sz="1600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Їх можна розглянути з усіх боків. Це і є скульптури.</a:t>
            </a:r>
            <a:endParaRPr kumimoji="0" lang="uk-UA" sz="1600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Скульптури за розміром бувають різні: від дуже малих зображень до великих монументів. Малими прикрашають парки, сади, приміщення. Великі можна побачити на майданах, вулицях міста, села. Іноді їх виготовляють з м</a:t>
            </a:r>
            <a:r>
              <a:rPr kumimoji="0" lang="uk-UA" sz="16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/>
                <a:ea typeface="Times New Roman" pitchFamily="18" charset="0"/>
                <a:cs typeface="Times New Roman" pitchFamily="18" charset="0"/>
              </a:rPr>
              <a:t>’</a:t>
            </a:r>
            <a:r>
              <a:rPr kumimoji="0" lang="uk-UA" sz="16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якого пластичного матеріалу (пластиліну, глини, воску). Але переважно скульптури виливають, висікають, або вирізьблюють з твердого матеріалу </a:t>
            </a:r>
            <a:r>
              <a:rPr kumimoji="0" lang="uk-UA" sz="16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uk-UA" sz="16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скла, металу, дерева, каменю.</a:t>
            </a:r>
            <a:endParaRPr kumimoji="0" lang="uk-UA" sz="1600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Слово скульптура означає </a:t>
            </a:r>
            <a:r>
              <a:rPr kumimoji="0" lang="uk-UA" sz="16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uk-UA" sz="16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висікати</a:t>
            </a:r>
            <a:r>
              <a:rPr kumimoji="0" lang="uk-UA" sz="16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uk-UA" sz="16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uk-UA" sz="16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uk-UA" sz="16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вирізати</a:t>
            </a:r>
            <a:r>
              <a:rPr kumimoji="0" lang="uk-UA" sz="16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uk-UA" sz="16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Людину, яка творить це чудо мистецтва називають скульптором. Серед них: </a:t>
            </a:r>
            <a:r>
              <a:rPr kumimoji="0" lang="uk-UA" sz="1600" b="1" i="1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(називаю прізвища скульпторів,</a:t>
            </a:r>
            <a:r>
              <a:rPr kumimoji="0" lang="uk-UA" sz="16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1600" b="1" i="1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показую їх портрети та роботи)</a:t>
            </a:r>
            <a:endParaRPr kumimoji="0" lang="uk-UA" sz="1600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Діти, а чи є в нашому селі скульптури?</a:t>
            </a:r>
            <a:endParaRPr kumimoji="0" lang="uk-UA" sz="1600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Так, у нас є пам</a:t>
            </a:r>
            <a:r>
              <a:rPr kumimoji="0" lang="uk-UA" sz="16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/>
                <a:ea typeface="Times New Roman" pitchFamily="18" charset="0"/>
                <a:cs typeface="Times New Roman" pitchFamily="18" charset="0"/>
              </a:rPr>
              <a:t>’</a:t>
            </a:r>
            <a:r>
              <a:rPr kumimoji="0" lang="uk-UA" sz="16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ятники. Найбільша скульптура </a:t>
            </a:r>
            <a:r>
              <a:rPr kumimoji="0" lang="uk-UA" sz="16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uk-UA" sz="16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це пам</a:t>
            </a:r>
            <a:r>
              <a:rPr kumimoji="0" lang="uk-UA" sz="16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/>
                <a:ea typeface="Times New Roman" pitchFamily="18" charset="0"/>
                <a:cs typeface="Times New Roman" pitchFamily="18" charset="0"/>
              </a:rPr>
              <a:t>’</a:t>
            </a:r>
            <a:r>
              <a:rPr kumimoji="0" lang="uk-UA" sz="16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ятник загиблим односельчанам у центрі села.</a:t>
            </a:r>
            <a:endParaRPr kumimoji="0" lang="uk-UA" sz="1600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(показ пам</a:t>
            </a:r>
            <a:r>
              <a:rPr kumimoji="0" lang="uk-UA" sz="16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/>
                <a:ea typeface="Times New Roman" pitchFamily="18" charset="0"/>
                <a:cs typeface="Times New Roman" pitchFamily="18" charset="0"/>
              </a:rPr>
              <a:t>’</a:t>
            </a:r>
            <a:r>
              <a:rPr kumimoji="0" lang="uk-UA" sz="16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ятника)</a:t>
            </a:r>
            <a:endParaRPr kumimoji="0" lang="uk-UA" sz="1600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8856984" cy="6480720"/>
          </a:xfrm>
          <a:prstGeom prst="rect">
            <a:avLst/>
          </a:prstGeom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" y="0"/>
            <a:ext cx="8929718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2.Сьогодні на уроці ми також попробуємо бути скульпторами.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Будемо ліпити тваринку. До нас на урок завітало багато тваринок, які хочуть, щоб ми їх виліпили.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Але перш за все, ми їх маємо </a:t>
            </a:r>
            <a:r>
              <a:rPr kumimoji="0" lang="uk-UA" b="1" i="0" u="none" strike="noStrike" spc="50" normalizeH="0" baseline="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погрупувати</a:t>
            </a: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І група                                                                 ІІ група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Лісова галявина                                                   Сільське подвір</a:t>
            </a: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/>
                <a:ea typeface="Times New Roman" pitchFamily="18" charset="0"/>
                <a:cs typeface="Times New Roman" pitchFamily="18" charset="0"/>
              </a:rPr>
              <a:t>’</a:t>
            </a: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(дикі тварини)                                                     (свійські тварини)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1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(кожна група розповідає, яких тварин поселили)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Разом із звірятками до нас на урок завітав казковий колобок. Тож він нам і допоможе вибрати тваринку, яку ми будемо ліпити. А ще він буде спостерігати за тим, як ми будемо працювати.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Колобок, рум</a:t>
            </a: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/>
                <a:ea typeface="Times New Roman" pitchFamily="18" charset="0"/>
                <a:cs typeface="Times New Roman" pitchFamily="18" charset="0"/>
              </a:rPr>
              <a:t>’</a:t>
            </a: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яний бік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Він від баби й діда втік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ліс зелений покотився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Із звірятами здружився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 приніс від них завдання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забави та навчання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Ю. </a:t>
            </a:r>
            <a:r>
              <a:rPr kumimoji="0" lang="uk-UA" b="1" i="0" u="none" strike="noStrike" spc="50" normalizeH="0" baseline="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Рібцун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8856984" cy="6480720"/>
          </a:xfrm>
          <a:prstGeom prst="rect">
            <a:avLst/>
          </a:prstGeom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Загадки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клубок скрутився, </a:t>
            </a:r>
            <a:r>
              <a:rPr kumimoji="0" lang="uk-UA" b="1" i="0" u="none" strike="noStrike" spc="50" normalizeH="0" baseline="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няв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Між клубками ниток спав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 йому погладив спинку,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Хай співає </a:t>
            </a:r>
            <a:r>
              <a:rPr kumimoji="0" lang="uk-UA" b="1" i="0" u="none" strike="noStrike" spc="50" normalizeH="0" baseline="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воркотинку</a:t>
            </a: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.(кіт)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Має вуса, пишний хвіст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 негарну звичку </a:t>
            </a: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Спершу добре він поїсть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Потім миє личко. (кіт)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чи знаєте ви, діти,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Хто найкраще вміє воркотіти? (кіт)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Гострі кігті,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Пишний хвіст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 не любить він вже </a:t>
            </a:r>
            <a:r>
              <a:rPr kumimoji="0" lang="uk-UA" b="1" i="0" u="none" strike="noStrike" spc="50" normalizeH="0" baseline="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миш</a:t>
            </a: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(кіт)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Напевно, всі здогадались, кого ми будемо ліпити?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Так, котика!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3.Ознайомлення з обладнанням для роботи.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роботи вам потрібні: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Пластилін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Дощечка для ліплення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Стеки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Серветки для рук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60649"/>
            <a:ext cx="8856984" cy="62660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755576" y="476672"/>
            <a:ext cx="7776864" cy="151216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prstTxWarp prst="textDeflat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2800" b="1" spc="50" dirty="0" smtClean="0">
                <a:ln w="1143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Презентація </a:t>
            </a:r>
            <a:r>
              <a:rPr lang="uk-UA" sz="2800" b="1" spc="50" dirty="0" err="1" smtClean="0">
                <a:ln w="1143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портфоліо</a:t>
            </a:r>
            <a:endParaRPr lang="uk-UA" sz="2800" b="1" spc="50" dirty="0" smtClean="0">
              <a:ln w="11430">
                <a:solidFill>
                  <a:schemeClr val="accent4">
                    <a:lumMod val="75000"/>
                  </a:schemeClr>
                </a:solidFill>
              </a:ln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800" b="1" spc="50" dirty="0">
                <a:ln w="1143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uk-UA" sz="2800" b="1" spc="50" dirty="0" smtClean="0">
                <a:ln w="1143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чителя початкових класів</a:t>
            </a:r>
          </a:p>
          <a:p>
            <a:pPr algn="ctr"/>
            <a:r>
              <a:rPr lang="uk-UA" sz="2800" b="1" spc="50" dirty="0" err="1" smtClean="0">
                <a:ln w="1143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Покиньбороди</a:t>
            </a:r>
            <a:r>
              <a:rPr lang="uk-UA" sz="2800" b="1" spc="50" dirty="0" smtClean="0">
                <a:ln w="1143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Валентини Петрівни</a:t>
            </a:r>
            <a:endParaRPr lang="uk-UA" sz="2800" b="1" spc="50" dirty="0">
              <a:ln w="11430">
                <a:solidFill>
                  <a:schemeClr val="accent4">
                    <a:lumMod val="75000"/>
                  </a:schemeClr>
                </a:solidFill>
              </a:ln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1 003.jpg"/>
          <p:cNvPicPr>
            <a:picLocks noChangeAspect="1"/>
          </p:cNvPicPr>
          <p:nvPr/>
        </p:nvPicPr>
        <p:blipFill>
          <a:blip r:embed="rId3"/>
          <a:srcRect l="15026" t="2083" r="37393" b="50416"/>
          <a:stretch>
            <a:fillRect/>
          </a:stretch>
        </p:blipFill>
        <p:spPr>
          <a:xfrm>
            <a:off x="755576" y="2202009"/>
            <a:ext cx="3214710" cy="385765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42044169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8856984" cy="6480720"/>
          </a:xfrm>
          <a:prstGeom prst="rect">
            <a:avLst/>
          </a:prstGeom>
        </p:spPr>
      </p:pic>
      <p:sp>
        <p:nvSpPr>
          <p:cNvPr id="54273" name="Rectangle 1"/>
          <p:cNvSpPr>
            <a:spLocks noChangeArrowheads="1"/>
          </p:cNvSpPr>
          <p:nvPr/>
        </p:nvSpPr>
        <p:spPr bwMode="auto">
          <a:xfrm>
            <a:off x="1" y="0"/>
            <a:ext cx="8858280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Правила культури праці з пластиліном </a:t>
            </a:r>
            <a:r>
              <a:rPr kumimoji="0" lang="uk-UA" b="1" i="1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(нагадують діти).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кожного із вас вдома є котик, і ви знаєте, який він має зовнішній вигляд.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1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Перегляд картинок з котиком.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маленького котика коротке тільце і хвостик, і усі частинки тіла округлі. Він нагадує симпатичний кумедний клубочок.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sng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IV</a:t>
            </a:r>
            <a:r>
              <a:rPr kumimoji="0" lang="ru-RU" b="1" i="0" u="sng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b="1" i="0" u="sng" strike="noStrike" spc="50" normalizeH="0" baseline="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Фізкультхвилинка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Добре те, що сонце світить! </a:t>
            </a:r>
            <a:r>
              <a:rPr kumimoji="0" lang="uk-UA" b="1" i="1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(руки вгору)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Добре те, що віє вітер</a:t>
            </a:r>
            <a:r>
              <a:rPr kumimoji="0" lang="uk-UA" b="1" i="1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! (колишуть дерево)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Добре те, що цей ось ліс </a:t>
            </a:r>
            <a:r>
              <a:rPr kumimoji="0" lang="uk-UA" b="1" i="1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(присідають)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Разом з нами ріс і ріс</a:t>
            </a:r>
            <a:r>
              <a:rPr kumimoji="0" lang="uk-UA" b="1" i="1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! (повільно піднімаються)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Добре те, що в нашій річці </a:t>
            </a:r>
            <a:r>
              <a:rPr kumimoji="0" lang="uk-UA" b="1" i="1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(руки опускають)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Синя, не брудна вода! </a:t>
            </a:r>
            <a:r>
              <a:rPr kumimoji="0" lang="uk-UA" b="1" i="1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(плавають)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 мене матуся рідна </a:t>
            </a:r>
            <a:r>
              <a:rPr kumimoji="0" lang="uk-UA" b="1" i="1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(крокують)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Після школи </a:t>
            </a:r>
            <a:r>
              <a:rPr kumimoji="0" lang="uk-UA" b="1" i="0" u="none" strike="noStrike" spc="50" normalizeH="0" baseline="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вигляда</a:t>
            </a: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b="1" i="1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(плескають у долоні)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Добре гратися на дворі! </a:t>
            </a:r>
            <a:r>
              <a:rPr kumimoji="0" lang="uk-UA" b="1" i="1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(стрибають)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Добре вчитися у школі! </a:t>
            </a:r>
            <a:r>
              <a:rPr kumimoji="0" lang="uk-UA" b="1" i="1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(сідають за парти)</a:t>
            </a:r>
            <a:endParaRPr kumimoji="0" lang="uk-UA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8856984" cy="6480720"/>
          </a:xfrm>
          <a:prstGeom prst="rect">
            <a:avLst/>
          </a:prstGeom>
        </p:spPr>
      </p:pic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500034" y="1428736"/>
            <a:ext cx="8215338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0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Практична </a:t>
            </a:r>
            <a:r>
              <a:rPr kumimoji="0" lang="ru-RU" sz="2000" b="1" i="0" u="none" strike="noStrike" spc="50" normalizeH="0" baseline="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діяльність</a:t>
            </a:r>
            <a:endParaRPr kumimoji="0" lang="uk-UA" sz="2000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Ознайомлення з прийомами ліплення </a:t>
            </a:r>
            <a:r>
              <a:rPr kumimoji="0" lang="uk-UA" sz="2000" b="1" i="1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(інструкція на дошці</a:t>
            </a:r>
            <a:r>
              <a:rPr kumimoji="0" lang="uk-UA" sz="20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  <a:endParaRPr kumimoji="0" lang="uk-UA" sz="2000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Виконання роботи вчителем:</a:t>
            </a:r>
            <a:endParaRPr kumimoji="0" lang="uk-UA" sz="2000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sz="20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поділ на 3 частини;</a:t>
            </a:r>
            <a:endParaRPr kumimoji="0" lang="uk-UA" sz="2000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sz="20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скочуємо: туло вище </a:t>
            </a:r>
            <a:r>
              <a:rPr kumimoji="0" lang="uk-UA" sz="20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uk-UA" sz="20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 частина більша, голову, хвіст;</a:t>
            </a:r>
            <a:endParaRPr kumimoji="0" lang="uk-UA" sz="2000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sz="20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способом витягування (вушка, мордочка);</a:t>
            </a:r>
            <a:endParaRPr kumimoji="0" lang="uk-UA" sz="2000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sz="20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з</a:t>
            </a:r>
            <a:r>
              <a:rPr kumimoji="0" lang="uk-UA" sz="20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/>
                <a:ea typeface="Times New Roman" pitchFamily="18" charset="0"/>
                <a:cs typeface="Times New Roman" pitchFamily="18" charset="0"/>
              </a:rPr>
              <a:t>’</a:t>
            </a:r>
            <a:r>
              <a:rPr kumimoji="0" lang="uk-UA" sz="20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єднуємо деталі;</a:t>
            </a:r>
            <a:endParaRPr kumimoji="0" lang="uk-UA" sz="2000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spc="50" normalizeH="0" baseline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Стеком робимо очі, вуса, кігті на лапках.</a:t>
            </a:r>
            <a:endParaRPr kumimoji="0" lang="uk-UA" sz="2000" b="1" i="0" u="none" strike="noStrike" spc="50" normalizeH="0" baseline="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8856984" cy="648072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28596" y="357166"/>
            <a:ext cx="600077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VI</a:t>
            </a:r>
            <a:r>
              <a:rPr lang="ru-RU" sz="1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16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Самостійна</a:t>
            </a:r>
            <a:r>
              <a:rPr lang="ru-RU" sz="1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робота </a:t>
            </a:r>
            <a:r>
              <a:rPr lang="ru-RU" sz="16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учнів</a:t>
            </a:r>
            <a:endParaRPr lang="uk-UA" sz="1600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зараз приступаємо до роботи. У вас на парті в кожного є інструкційна картка. Вона вам допоможе. Повторюємо послідовність роботи.</a:t>
            </a:r>
            <a:endParaRPr lang="uk-UA" sz="1600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Шматок пластиліну</a:t>
            </a:r>
            <a:endParaRPr lang="uk-UA" sz="1600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парті дрімає, </a:t>
            </a:r>
            <a:endParaRPr lang="uk-UA" sz="1600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 чим він стане, ніхто не знає.</a:t>
            </a:r>
            <a:endParaRPr lang="uk-UA" sz="1600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 квіткою, що радує всіх нині.</a:t>
            </a:r>
            <a:endParaRPr lang="uk-UA" sz="1600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 пташкою у гіллі</a:t>
            </a:r>
            <a:endParaRPr lang="uk-UA" sz="1600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калині.</a:t>
            </a:r>
            <a:endParaRPr lang="uk-UA" sz="1600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 потрудіться добре всі</a:t>
            </a:r>
            <a:endParaRPr lang="uk-UA" sz="1600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Будь ласка </a:t>
            </a:r>
            <a:r>
              <a:rPr lang="uk-UA" sz="1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ea typeface="Times New Roman" pitchFamily="18" charset="0"/>
                <a:cs typeface="Times New Roman" pitchFamily="18" charset="0"/>
              </a:rPr>
              <a:t>–</a:t>
            </a:r>
            <a:endParaRPr lang="uk-UA" sz="1600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Наступить диво, оживе</a:t>
            </a:r>
            <a:endParaRPr lang="uk-UA" sz="1600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Прекрасна казка!</a:t>
            </a:r>
            <a:endParaRPr lang="uk-UA" sz="1600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VII</a:t>
            </a:r>
            <a:r>
              <a:rPr lang="uk-UA" sz="1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Аналіз виробів </a:t>
            </a:r>
            <a:r>
              <a:rPr lang="uk-UA" sz="1600" b="1" i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(оцінювання)</a:t>
            </a:r>
            <a:endParaRPr lang="uk-UA" sz="1600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VIII</a:t>
            </a:r>
            <a:r>
              <a:rPr lang="uk-UA" sz="1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Прибирання робочих місць</a:t>
            </a:r>
            <a:endParaRPr lang="uk-UA" sz="1600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ІХ. Підсумок уроку</a:t>
            </a:r>
            <a:endParaRPr lang="uk-UA" sz="1600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uk-UA" sz="1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 сподобалось вам працювати з пластиліном? Чим саме?</a:t>
            </a:r>
            <a:endParaRPr lang="uk-UA" sz="1600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uk-UA" sz="1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Які інструменти ви використовували для роботи з пластиліном?</a:t>
            </a:r>
            <a:endParaRPr lang="uk-UA" sz="1600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uk-UA" sz="1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Які правила роботи запам</a:t>
            </a:r>
            <a:r>
              <a:rPr lang="uk-UA" sz="1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ea typeface="Times New Roman" pitchFamily="18" charset="0"/>
                <a:cs typeface="Times New Roman" pitchFamily="18" charset="0"/>
              </a:rPr>
              <a:t>’</a:t>
            </a:r>
            <a:r>
              <a:rPr lang="uk-UA" sz="1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ятали?</a:t>
            </a:r>
            <a:endParaRPr lang="uk-UA" sz="1600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uk-UA" sz="1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 сподобалось би вам бути скульпторами?</a:t>
            </a:r>
            <a:endParaRPr lang="uk-UA" sz="1600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uk-UA" sz="1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Колобок дякує вам за вашу старанність.</a:t>
            </a:r>
            <a:endParaRPr lang="uk-UA" sz="1600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uk-UA" sz="1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що ви скажете тваринкам, яких ви ще не ліпили?</a:t>
            </a:r>
            <a:endParaRPr lang="uk-UA" sz="1600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1 001.jpg"/>
          <p:cNvPicPr>
            <a:picLocks noChangeAspect="1"/>
          </p:cNvPicPr>
          <p:nvPr/>
        </p:nvPicPr>
        <p:blipFill>
          <a:blip r:embed="rId3" cstate="print"/>
          <a:srcRect l="9853" r="17022" b="64583"/>
          <a:stretch>
            <a:fillRect/>
          </a:stretch>
        </p:blipFill>
        <p:spPr>
          <a:xfrm>
            <a:off x="5072066" y="1428736"/>
            <a:ext cx="3643338" cy="24288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8712968" cy="648071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15616" y="620688"/>
            <a:ext cx="7272808" cy="4832092"/>
          </a:xfrm>
          <a:prstGeom prst="rect">
            <a:avLst/>
          </a:prstGeom>
          <a:noFill/>
        </p:spPr>
        <p:txBody>
          <a:bodyPr wrap="square" rtlCol="0">
            <a:prstTxWarp prst="textDeflateInflateDeflate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uk-UA" sz="4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РЕФЕРАТ </a:t>
            </a:r>
            <a:r>
              <a:rPr lang="en-US" sz="4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US" sz="4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uk-UA" sz="4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Педагогічна спадщина В.О.Сухомлинського в трудовому вихованні молодших школярів</a:t>
            </a:r>
            <a:r>
              <a:rPr lang="en-US" sz="4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uk-UA" sz="4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4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89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1"/>
            <a:ext cx="8856984" cy="64836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740" y="116631"/>
            <a:ext cx="4608512" cy="63367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38315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8784976" cy="648072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85918" y="1857364"/>
            <a:ext cx="5463355" cy="175432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  <a:cs typeface="DaunPenh" pitchFamily="2" charset="0"/>
              </a:rPr>
              <a:t>Зерна </a:t>
            </a:r>
            <a:r>
              <a:rPr lang="ru-RU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  <a:cs typeface="DaunPenh" pitchFamily="2" charset="0"/>
              </a:rPr>
              <a:t>педагогічної</a:t>
            </a:r>
            <a:endParaRPr lang="ru-RU" sz="54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Monotype Corsiva" pitchFamily="66" charset="0"/>
              <a:cs typeface="DaunPenh" pitchFamily="2" charset="0"/>
            </a:endParaRPr>
          </a:p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  <a:cs typeface="DaunPenh" pitchFamily="2" charset="0"/>
              </a:rPr>
              <a:t> </a:t>
            </a:r>
            <a:r>
              <a:rPr lang="ru-RU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  <a:cs typeface="DaunPenh" pitchFamily="2" charset="0"/>
              </a:rPr>
              <a:t>творчості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Monotype Corsiva" pitchFamily="66" charset="0"/>
              <a:cs typeface="DaunPenh" pitchFamily="2" charset="0"/>
            </a:endParaRPr>
          </a:p>
        </p:txBody>
      </p:sp>
      <p:pic>
        <p:nvPicPr>
          <p:cNvPr id="4" name="Рисунок 3" descr="1 005.jpg"/>
          <p:cNvPicPr>
            <a:picLocks noChangeAspect="1"/>
          </p:cNvPicPr>
          <p:nvPr/>
        </p:nvPicPr>
        <p:blipFill>
          <a:blip r:embed="rId3" cstate="print"/>
          <a:srcRect l="17022" r="17022" b="31250"/>
          <a:stretch>
            <a:fillRect/>
          </a:stretch>
        </p:blipFill>
        <p:spPr>
          <a:xfrm>
            <a:off x="1928794" y="2643182"/>
            <a:ext cx="2500330" cy="358741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Рисунок 4" descr="1 006.jpg"/>
          <p:cNvPicPr>
            <a:picLocks noChangeAspect="1"/>
          </p:cNvPicPr>
          <p:nvPr/>
        </p:nvPicPr>
        <p:blipFill>
          <a:blip r:embed="rId4" cstate="print"/>
          <a:srcRect l="22757" r="19890" b="42708"/>
          <a:stretch>
            <a:fillRect/>
          </a:stretch>
        </p:blipFill>
        <p:spPr>
          <a:xfrm>
            <a:off x="4786314" y="2857496"/>
            <a:ext cx="2357454" cy="3241480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  <a:reflection blurRad="12700" stA="30000" endPos="30000" dist="5000" dir="5400000" sy="-100000" algn="bl" rotWithShape="0"/>
          </a:effectLst>
          <a:scene3d>
            <a:camera prst="perspectiveHeroicExtremeLeftFacing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</p:spTree>
    <p:extLst>
      <p:ext uri="{BB962C8B-B14F-4D97-AF65-F5344CB8AC3E}">
        <p14:creationId xmlns:p14="http://schemas.microsoft.com/office/powerpoint/2010/main" val="318106508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8784976" cy="648072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196752"/>
            <a:ext cx="3040180" cy="41564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162" y="1196752"/>
            <a:ext cx="3061875" cy="4156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8784976" cy="6624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857488" y="0"/>
            <a:ext cx="3735318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8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Monotype Corsiva" pitchFamily="66" charset="0"/>
              </a:rPr>
              <a:t>Відгуки</a:t>
            </a:r>
            <a:r>
              <a:rPr lang="ru-RU" sz="8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Monotype Corsiva" pitchFamily="66" charset="0"/>
              </a:rPr>
              <a:t>:</a:t>
            </a:r>
            <a:endParaRPr lang="ru-RU" sz="88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Monotype Corsiva" pitchFamily="66" charset="0"/>
            </a:endParaRPr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285720" y="1142984"/>
            <a:ext cx="8643966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Відгук</a:t>
            </a:r>
            <a:endParaRPr kumimoji="0" lang="uk-UA" sz="2000" b="1" i="0" u="none" strike="noStrike" cap="all" normalizeH="0" baseline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 педагогічну діяльність</a:t>
            </a:r>
            <a:endParaRPr kumimoji="0" lang="uk-UA" sz="2000" b="1" i="0" u="none" strike="noStrike" cap="all" normalizeH="0" baseline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вчителя початкових класів </a:t>
            </a:r>
            <a:r>
              <a:rPr kumimoji="0" lang="uk-UA" sz="2000" b="1" i="0" u="none" strike="noStrike" cap="all" normalizeH="0" baseline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Покиньбороди</a:t>
            </a:r>
            <a:r>
              <a:rPr kumimoji="0" lang="uk-UA" sz="2000" b="1" i="0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Валентини Петрівни</a:t>
            </a:r>
            <a:endParaRPr kumimoji="0" lang="uk-UA" sz="2000" b="1" i="0" u="none" strike="noStrike" cap="all" normalizeH="0" baseline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uk-UA" sz="2000" i="0" u="none" strike="noStrike" normalizeH="0" baseline="0" dirty="0" err="1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Покиньборода</a:t>
            </a:r>
            <a:r>
              <a:rPr kumimoji="0" lang="uk-UA" sz="2000" i="0" u="none" strike="noStrike" normalizeH="0" baseline="0" dirty="0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В. П. </a:t>
            </a:r>
            <a:r>
              <a:rPr kumimoji="0" lang="uk-UA" sz="2000" i="0" u="none" strike="noStrike" normalizeH="0" baseline="0" dirty="0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uk-UA" sz="2000" i="0" u="none" strike="noStrike" normalizeH="0" baseline="0" dirty="0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досвідчений висококваліфікований педагог. Застосовує сучасні форми роботи. Більша половина учнів, яких навчає, володіє високим і достатнім рівнем знань. Постійно працює над удосконаленням своєї педагогічної майстерності, керівник шкільного </a:t>
            </a:r>
            <a:r>
              <a:rPr kumimoji="0" lang="uk-UA" sz="2000" i="0" u="none" strike="noStrike" normalizeH="0" baseline="0" dirty="0" err="1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методобꞌєднання</a:t>
            </a:r>
            <a:r>
              <a:rPr kumimoji="0" lang="uk-UA" sz="2000" i="0" u="none" strike="noStrike" normalizeH="0" baseline="0" dirty="0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вчителів початкових класів. Дає відкриті уроки, виховні заходи, бере участь в районних </a:t>
            </a:r>
            <a:r>
              <a:rPr kumimoji="0" lang="uk-UA" sz="2000" i="0" u="none" strike="noStrike" normalizeH="0" baseline="0" dirty="0" err="1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методобꞌєднаннях</a:t>
            </a:r>
            <a:r>
              <a:rPr kumimoji="0" lang="uk-UA" sz="2000" i="0" u="none" strike="noStrike" normalizeH="0" baseline="0" dirty="0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 семінарах вчителів початкових класів. Член творчої групи вчителів району. Методична розробка </a:t>
            </a:r>
            <a:r>
              <a:rPr kumimoji="0" lang="uk-UA" sz="2000" i="0" u="none" strike="noStrike" normalizeH="0" baseline="0" dirty="0" err="1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Покиньбороди</a:t>
            </a:r>
            <a:r>
              <a:rPr kumimoji="0" lang="uk-UA" sz="2000" i="0" u="none" strike="noStrike" normalizeH="0" baseline="0" dirty="0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В. П. </a:t>
            </a:r>
            <a:r>
              <a:rPr kumimoji="0" lang="uk-UA" sz="2000" i="0" u="none" strike="noStrike" normalizeH="0" baseline="0" dirty="0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uk-UA" sz="2000" i="0" u="none" strike="noStrike" normalizeH="0" baseline="0" dirty="0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Диференційовані завдання на уроках української мови</a:t>
            </a:r>
            <a:r>
              <a:rPr kumimoji="0" lang="uk-UA" sz="2000" i="0" u="none" strike="noStrike" normalizeH="0" baseline="0" dirty="0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uk-UA" sz="2000" i="0" u="none" strike="noStrike" normalizeH="0" baseline="0" dirty="0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подана на районний конкурс </a:t>
            </a:r>
            <a:r>
              <a:rPr kumimoji="0" lang="uk-UA" sz="2000" i="0" u="none" strike="noStrike" normalizeH="0" baseline="0" dirty="0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uk-UA" sz="2000" i="0" u="none" strike="noStrike" normalizeH="0" baseline="0" dirty="0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Творчі сходинки педагогів Волині</a:t>
            </a:r>
            <a:r>
              <a:rPr kumimoji="0" lang="uk-UA" sz="2000" i="0" u="none" strike="noStrike" normalizeH="0" baseline="0" dirty="0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uk-UA" sz="2000" i="0" u="none" strike="noStrike" normalizeH="0" baseline="0" dirty="0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Проводить цікаві виховні заходи. Діти виховані, дисципліновані. Вчитель користується заслуженим авторитетом в колег по роботі, учнів та батьків.</a:t>
            </a:r>
            <a:endParaRPr kumimoji="0" lang="uk-UA" sz="2000" i="0" u="none" strike="noStrike" normalizeH="0" baseline="0" dirty="0" smtClean="0">
              <a:ln w="18415" cmpd="sng">
                <a:solidFill>
                  <a:srgbClr val="7030A0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i="0" u="none" strike="noStrike" normalizeH="0" baseline="0" dirty="0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Директор школи:                   Сівер Є. Ф. </a:t>
            </a:r>
            <a:endParaRPr kumimoji="0" lang="uk-UA" sz="2000" i="0" u="none" strike="noStrike" normalizeH="0" baseline="0" dirty="0" smtClean="0">
              <a:ln w="18415" cmpd="sng">
                <a:solidFill>
                  <a:srgbClr val="7030A0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2996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2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2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2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2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2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2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2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2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8856984" cy="6624735"/>
          </a:xfrm>
          <a:prstGeom prst="rect">
            <a:avLst/>
          </a:prstGeom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0"/>
            <a:ext cx="9144000" cy="6647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Відгук</a:t>
            </a:r>
            <a:endParaRPr kumimoji="0" lang="uk-UA" sz="1600" i="0" u="none" strike="noStrike" normalizeH="0" baseline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 педагогічну діяльність</a:t>
            </a:r>
            <a:endParaRPr kumimoji="0" lang="uk-UA" sz="1600" i="0" u="none" strike="noStrike" normalizeH="0" baseline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вчителя початкових класів </a:t>
            </a:r>
            <a:r>
              <a:rPr kumimoji="0" lang="uk-UA" sz="16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Покиньбороди</a:t>
            </a:r>
            <a:r>
              <a:rPr kumimoji="0" lang="uk-UA" sz="16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Валентини Петрівни</a:t>
            </a:r>
            <a:endParaRPr kumimoji="0" lang="uk-UA" sz="1600" i="0" u="none" strike="noStrike" normalizeH="0" baseline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i="0" u="none" strike="noStrike" normalizeH="0" baseline="0" dirty="0" smtClean="0">
                <a:ln>
                  <a:solidFill>
                    <a:srgbClr val="7030A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Мій син, </a:t>
            </a:r>
            <a:r>
              <a:rPr kumimoji="0" lang="uk-UA" i="0" u="none" strike="noStrike" normalizeH="0" baseline="0" dirty="0" err="1" smtClean="0">
                <a:ln>
                  <a:solidFill>
                    <a:srgbClr val="7030A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Джус</a:t>
            </a:r>
            <a:r>
              <a:rPr kumimoji="0" lang="uk-UA" i="0" u="none" strike="noStrike" normalizeH="0" baseline="0" dirty="0" smtClean="0">
                <a:ln>
                  <a:solidFill>
                    <a:srgbClr val="7030A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Юрій, навчається у 3 класі ЗОШ І-ІІ ступеня с. </a:t>
            </a:r>
            <a:r>
              <a:rPr kumimoji="0" lang="uk-UA" i="0" u="none" strike="noStrike" normalizeH="0" baseline="0" dirty="0" err="1" smtClean="0">
                <a:ln>
                  <a:solidFill>
                    <a:srgbClr val="7030A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Милятин</a:t>
            </a:r>
            <a:r>
              <a:rPr kumimoji="0" lang="uk-UA" i="0" u="none" strike="noStrike" normalizeH="0" baseline="0" dirty="0" smtClean="0">
                <a:ln>
                  <a:solidFill>
                    <a:srgbClr val="7030A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класним керівником якого є </a:t>
            </a:r>
            <a:r>
              <a:rPr kumimoji="0" lang="uk-UA" i="0" u="none" strike="noStrike" normalizeH="0" baseline="0" dirty="0" err="1" smtClean="0">
                <a:ln>
                  <a:solidFill>
                    <a:srgbClr val="7030A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Покиньборода</a:t>
            </a:r>
            <a:r>
              <a:rPr kumimoji="0" lang="uk-UA" i="0" u="none" strike="noStrike" normalizeH="0" baseline="0" dirty="0" smtClean="0">
                <a:ln>
                  <a:solidFill>
                    <a:srgbClr val="7030A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Валентина Петрівна. Валентина Петрівна уже багато років працює в нашій </a:t>
            </a:r>
            <a:r>
              <a:rPr kumimoji="0" lang="uk-UA" i="0" u="none" strike="noStrike" normalizeH="0" baseline="0" dirty="0" err="1" smtClean="0">
                <a:ln>
                  <a:solidFill>
                    <a:srgbClr val="7030A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Милятинській</a:t>
            </a:r>
            <a:r>
              <a:rPr kumimoji="0" lang="uk-UA" i="0" u="none" strike="noStrike" normalizeH="0" baseline="0" dirty="0" smtClean="0">
                <a:ln>
                  <a:solidFill>
                    <a:srgbClr val="7030A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школі вчителем початкових класів. Вона і мене навчала і чоловіка мого, коли ми ходили в школу, а зараз навчає і нашого синочка Юрчика.</a:t>
            </a:r>
            <a:endParaRPr kumimoji="0" lang="uk-UA" i="0" u="none" strike="noStrike" normalizeH="0" baseline="0" dirty="0" smtClean="0">
              <a:ln>
                <a:solidFill>
                  <a:srgbClr val="7030A0"/>
                </a:solidFill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i="0" u="none" strike="noStrike" normalizeH="0" baseline="0" dirty="0" smtClean="0">
                <a:ln>
                  <a:solidFill>
                    <a:srgbClr val="7030A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Я багато спілкуюсь із нашим педагогом і можу сказати про неї найкраще. Це чуйна, добра, уважна вчителька, дуже любить своїх учнів, дбає про них, вчить дружби і взаєморозуміння, відповідальності за свої вчинки. Користується авторитетом і повагою серед своїх колег, батьків, громадськості села. Приймає активну участь в культурних виховних заходах села, співає в церковному хорі.</a:t>
            </a:r>
            <a:endParaRPr kumimoji="0" lang="uk-UA" i="0" u="none" strike="noStrike" normalizeH="0" baseline="0" dirty="0" smtClean="0">
              <a:ln>
                <a:solidFill>
                  <a:srgbClr val="7030A0"/>
                </a:solidFill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i="0" u="none" strike="noStrike" normalizeH="0" baseline="0" dirty="0" smtClean="0">
                <a:ln>
                  <a:solidFill>
                    <a:srgbClr val="7030A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Неодноразово Валентина Петрівна запрошувала батьків до себе на урок. І я побувала на уроці. Я побачила, що клас дружний, дисциплінований. Діти люблять свою вчительку, хочуть ходити в школу. Валентина Петрівна старанно готується до уроків. Уроки цікаві, насичені сучасним матеріалом, використовує ігрові ситуації, здійснює індивідуальний підхід до кожного учня. Матеріал подає в доступній формі, уроки проводяться в атмосфері співпраці та творчого пошуку.</a:t>
            </a:r>
            <a:endParaRPr kumimoji="0" lang="uk-UA" i="0" u="none" strike="noStrike" normalizeH="0" baseline="0" dirty="0" smtClean="0">
              <a:ln>
                <a:solidFill>
                  <a:srgbClr val="7030A0"/>
                </a:solidFill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i="0" u="none" strike="noStrike" normalizeH="0" baseline="0" dirty="0" smtClean="0">
                <a:ln>
                  <a:solidFill>
                    <a:srgbClr val="7030A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Неповторна Валентина Петрівна і в організації і проведенні різних виховних заходів. Про кожен із них я можу сказати, що це -  свято для душі.</a:t>
            </a:r>
            <a:endParaRPr kumimoji="0" lang="uk-UA" i="0" u="none" strike="noStrike" normalizeH="0" baseline="0" dirty="0" smtClean="0">
              <a:ln>
                <a:solidFill>
                  <a:srgbClr val="7030A0"/>
                </a:solidFill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i="0" u="none" strike="noStrike" normalizeH="0" baseline="0" dirty="0" smtClean="0">
                <a:ln>
                  <a:solidFill>
                    <a:srgbClr val="7030A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Я говорила з батьками нашого класу і думаю, що всі батьки згідні зі мною, з моєю думкою, що Валентина Петрівна – вчителька від бога і заслуговує на звання вчителя вищої категорії</a:t>
            </a:r>
            <a:endParaRPr kumimoji="0" lang="uk-UA" i="0" u="none" strike="noStrike" normalizeH="0" baseline="0" dirty="0" smtClean="0">
              <a:ln>
                <a:solidFill>
                  <a:srgbClr val="7030A0"/>
                </a:solidFill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i="0" u="none" strike="noStrike" normalizeH="0" baseline="0" dirty="0" smtClean="0">
                <a:ln>
                  <a:solidFill>
                    <a:srgbClr val="7030A0"/>
                  </a:solidFill>
                </a:ln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Мама:                        </a:t>
            </a:r>
            <a:r>
              <a:rPr kumimoji="0" lang="uk-UA" i="0" u="none" strike="noStrike" normalizeH="0" baseline="0" dirty="0" err="1" smtClean="0">
                <a:ln>
                  <a:solidFill>
                    <a:srgbClr val="7030A0"/>
                  </a:solidFill>
                </a:ln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Джус</a:t>
            </a:r>
            <a:r>
              <a:rPr kumimoji="0" lang="uk-UA" i="0" u="none" strike="noStrike" normalizeH="0" baseline="0" dirty="0" smtClean="0">
                <a:ln>
                  <a:solidFill>
                    <a:srgbClr val="7030A0"/>
                  </a:solidFill>
                </a:ln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Марія Миколаївна</a:t>
            </a:r>
            <a:endParaRPr kumimoji="0" lang="uk-UA" i="0" u="none" strike="noStrike" normalizeH="0" baseline="0" dirty="0" smtClean="0">
              <a:ln>
                <a:solidFill>
                  <a:srgbClr val="7030A0"/>
                </a:solidFill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9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53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3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53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53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3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53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536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536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8640"/>
            <a:ext cx="8928992" cy="65527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 rot="20452143">
            <a:off x="-185333" y="874632"/>
            <a:ext cx="5524269" cy="110799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Triangle">
              <a:avLst>
                <a:gd name="adj" fmla="val 48556"/>
              </a:avLst>
            </a:prstTxWarp>
            <a:spAutoFit/>
          </a:bodyPr>
          <a:lstStyle/>
          <a:p>
            <a:pPr algn="ctr"/>
            <a:r>
              <a:rPr lang="ru-RU" sz="6600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</a:rPr>
              <a:t>Шкільне</a:t>
            </a:r>
            <a:r>
              <a:rPr lang="ru-RU" sz="6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ru-RU" sz="6600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</a:rPr>
              <a:t>життя</a:t>
            </a:r>
            <a:endParaRPr lang="ru-RU" sz="6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4" name="Рисунок 3" descr="1 007.jpg"/>
          <p:cNvPicPr>
            <a:picLocks noChangeAspect="1"/>
          </p:cNvPicPr>
          <p:nvPr/>
        </p:nvPicPr>
        <p:blipFill>
          <a:blip r:embed="rId3" cstate="print"/>
          <a:srcRect l="15588" r="15588" b="66667"/>
          <a:stretch>
            <a:fillRect/>
          </a:stretch>
        </p:blipFill>
        <p:spPr>
          <a:xfrm>
            <a:off x="500034" y="4071942"/>
            <a:ext cx="3429024" cy="22859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1 008.jpg"/>
          <p:cNvPicPr>
            <a:picLocks noChangeAspect="1"/>
          </p:cNvPicPr>
          <p:nvPr/>
        </p:nvPicPr>
        <p:blipFill>
          <a:blip r:embed="rId4" cstate="print"/>
          <a:srcRect l="17022" r="14154" b="66667"/>
          <a:stretch>
            <a:fillRect/>
          </a:stretch>
        </p:blipFill>
        <p:spPr>
          <a:xfrm>
            <a:off x="3000364" y="2143116"/>
            <a:ext cx="3429024" cy="22859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1 009.jpg"/>
          <p:cNvPicPr>
            <a:picLocks noChangeAspect="1"/>
          </p:cNvPicPr>
          <p:nvPr/>
        </p:nvPicPr>
        <p:blipFill>
          <a:blip r:embed="rId5" cstate="print"/>
          <a:srcRect l="15588" r="12720" b="66667"/>
          <a:stretch>
            <a:fillRect/>
          </a:stretch>
        </p:blipFill>
        <p:spPr>
          <a:xfrm>
            <a:off x="5214942" y="4357694"/>
            <a:ext cx="3571900" cy="228599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1 010.jpg"/>
          <p:cNvPicPr>
            <a:picLocks noChangeAspect="1"/>
          </p:cNvPicPr>
          <p:nvPr/>
        </p:nvPicPr>
        <p:blipFill>
          <a:blip r:embed="rId6" cstate="print"/>
          <a:srcRect l="18456" r="11286" b="66667"/>
          <a:stretch>
            <a:fillRect/>
          </a:stretch>
        </p:blipFill>
        <p:spPr>
          <a:xfrm>
            <a:off x="5429256" y="428604"/>
            <a:ext cx="3500462" cy="22859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5500002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8"/>
            <a:ext cx="8712968" cy="63367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900186" y="661953"/>
            <a:ext cx="75602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000" dirty="0" smtClean="0">
                <a:solidFill>
                  <a:srgbClr val="FFFF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Зміст мого портфоліо</a:t>
            </a:r>
            <a:endParaRPr lang="uk-UA" sz="6000" dirty="0">
              <a:solidFill>
                <a:srgbClr val="FFFF00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9592" y="2636912"/>
            <a:ext cx="439248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Характеристика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Творче кредо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Візитна картка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Проблема над якою працюю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Курсова підготовка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Мої нагороди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Науково-методична діяльність</a:t>
            </a:r>
            <a:endParaRPr lang="uk-UA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516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8928992" cy="6624736"/>
          </a:xfrm>
          <a:prstGeom prst="rect">
            <a:avLst/>
          </a:prstGeom>
        </p:spPr>
      </p:pic>
      <p:pic>
        <p:nvPicPr>
          <p:cNvPr id="3" name="Рисунок 2" descr="DSCN24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214290"/>
            <a:ext cx="3000364" cy="22502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 descr="DSCN244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28926" y="2214554"/>
            <a:ext cx="3071802" cy="23038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DSCN245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43570" y="4429132"/>
            <a:ext cx="2928926" cy="21966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DSCN245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357422" y="4500570"/>
            <a:ext cx="2857488" cy="21431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DSCN245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5720" y="2643182"/>
            <a:ext cx="2500298" cy="18752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DSCN2456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143636" y="2500306"/>
            <a:ext cx="2786050" cy="20895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DSCN2447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572000" y="142852"/>
            <a:ext cx="2786050" cy="20895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42236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8771" y="1196752"/>
            <a:ext cx="2829863" cy="407707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85" y="2708920"/>
            <a:ext cx="2696452" cy="384133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260648"/>
            <a:ext cx="2872018" cy="415891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555490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8784976" cy="64807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928662" y="500042"/>
            <a:ext cx="7643866" cy="121444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Позаурочна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діяльніцсть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928802"/>
            <a:ext cx="885828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Конкурс</a:t>
            </a:r>
          </a:p>
          <a:p>
            <a:pPr algn="ctr"/>
            <a:r>
              <a:rPr lang="ru-RU" sz="5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«</a:t>
            </a:r>
            <a:r>
              <a:rPr lang="ru-RU" sz="5400" b="1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Ласкаво</a:t>
            </a:r>
            <a:r>
              <a:rPr lang="ru-RU" sz="5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просимо в </a:t>
            </a:r>
            <a:r>
              <a:rPr lang="ru-RU" sz="5400" b="1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країну</a:t>
            </a:r>
            <a:r>
              <a:rPr lang="ru-RU" sz="5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»</a:t>
            </a:r>
            <a:endParaRPr lang="ru-RU" sz="5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28860" y="4714884"/>
            <a:ext cx="3785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е</a:t>
            </a:r>
            <a:r>
              <a:rPr lang="en-US" sz="5400" b="1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ni</a:t>
            </a:r>
            <a:r>
              <a:rPr lang="en-US" sz="5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– 2014</a:t>
            </a:r>
            <a:r>
              <a:rPr lang="uk-UA" sz="5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Р.</a:t>
            </a:r>
            <a:endParaRPr lang="ru-RU" sz="54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29703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8784976" cy="662473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9631" y="1556792"/>
            <a:ext cx="2584737" cy="352726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14"/>
          <a:stretch/>
        </p:blipFill>
        <p:spPr>
          <a:xfrm>
            <a:off x="539552" y="2996952"/>
            <a:ext cx="2520280" cy="35388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847" y="476672"/>
            <a:ext cx="2469326" cy="3356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019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8784976" cy="655272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71736" y="500042"/>
            <a:ext cx="381226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Конкурси</a:t>
            </a:r>
            <a:r>
              <a:rPr lang="ru-RU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:</a:t>
            </a:r>
            <a:endParaRPr lang="ru-RU" sz="7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4" name="Рисунок 3" descr="1 002.jpg"/>
          <p:cNvPicPr>
            <a:picLocks noChangeAspect="1"/>
          </p:cNvPicPr>
          <p:nvPr/>
        </p:nvPicPr>
        <p:blipFill>
          <a:blip r:embed="rId3" cstate="print"/>
          <a:srcRect l="25625" r="27059" b="50000"/>
          <a:stretch>
            <a:fillRect/>
          </a:stretch>
        </p:blipFill>
        <p:spPr>
          <a:xfrm>
            <a:off x="4429124" y="3071810"/>
            <a:ext cx="2357454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1 003.jpg"/>
          <p:cNvPicPr>
            <a:picLocks noChangeAspect="1"/>
          </p:cNvPicPr>
          <p:nvPr/>
        </p:nvPicPr>
        <p:blipFill>
          <a:blip r:embed="rId4" cstate="print"/>
          <a:srcRect l="9853" r="19889" b="65625"/>
          <a:stretch>
            <a:fillRect/>
          </a:stretch>
        </p:blipFill>
        <p:spPr>
          <a:xfrm>
            <a:off x="214282" y="1714488"/>
            <a:ext cx="3500462" cy="23574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1 004.jpg"/>
          <p:cNvPicPr>
            <a:picLocks noChangeAspect="1"/>
          </p:cNvPicPr>
          <p:nvPr/>
        </p:nvPicPr>
        <p:blipFill>
          <a:blip r:embed="rId5" cstate="print"/>
          <a:srcRect l="27059" r="27059" b="50000"/>
          <a:stretch>
            <a:fillRect/>
          </a:stretch>
        </p:blipFill>
        <p:spPr>
          <a:xfrm>
            <a:off x="6500826" y="214290"/>
            <a:ext cx="2286016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985692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8640"/>
            <a:ext cx="8856984" cy="648072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14348" y="428604"/>
            <a:ext cx="5788252" cy="110799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</a:bodyPr>
          <a:lstStyle/>
          <a:p>
            <a:pPr algn="ctr"/>
            <a:r>
              <a:rPr lang="ru-RU" sz="6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MV Boli" pitchFamily="2" charset="0"/>
              </a:rPr>
              <a:t>Виховні</a:t>
            </a:r>
            <a:r>
              <a:rPr lang="ru-RU" sz="6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MV Boli" pitchFamily="2" charset="0"/>
              </a:rPr>
              <a:t> заходи</a:t>
            </a:r>
            <a:endParaRPr lang="ru-RU" sz="6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MV Boli" pitchFamily="2" charset="0"/>
            </a:endParaRPr>
          </a:p>
        </p:txBody>
      </p:sp>
      <p:pic>
        <p:nvPicPr>
          <p:cNvPr id="4" name="Рисунок 3" descr="20161219_1223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5786" y="4429132"/>
            <a:ext cx="3381367" cy="20288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 descr="20161219_1221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4876" y="4071942"/>
            <a:ext cx="4286247" cy="25717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 descr="DSCN235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57884" y="1643050"/>
            <a:ext cx="3000363" cy="22502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DSCN238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2844" y="1643050"/>
            <a:ext cx="3524243" cy="26431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59941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02" y="345727"/>
            <a:ext cx="4336626" cy="29960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20506"/>
            <a:ext cx="4417320" cy="29831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732" y="3347597"/>
            <a:ext cx="4824536" cy="32203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0531873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5760"/>
            <a:ext cx="8905771" cy="6483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80069" y="300434"/>
            <a:ext cx="5904656" cy="830997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uk-UA" sz="4800" dirty="0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Характеристика</a:t>
            </a:r>
            <a:endParaRPr lang="uk-UA" sz="4800" dirty="0">
              <a:solidFill>
                <a:schemeClr val="accent5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0153" y="715933"/>
            <a:ext cx="8964488" cy="58533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uk-UA" sz="10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uk-UA" sz="10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uk-UA" sz="10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sz="1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Характеристика</a:t>
            </a:r>
            <a:endParaRPr lang="uk-UA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sz="1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діяльності вчителя початкових </a:t>
            </a:r>
            <a:r>
              <a:rPr lang="uk-UA" sz="1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класів загальноосвітньої </a:t>
            </a:r>
            <a:r>
              <a:rPr lang="uk-UA" sz="1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школи І-ІІ ступеня </a:t>
            </a:r>
            <a:r>
              <a:rPr lang="uk-UA" sz="1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с. </a:t>
            </a:r>
            <a:r>
              <a:rPr lang="uk-UA" sz="1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Милятин</a:t>
            </a:r>
            <a:r>
              <a:rPr lang="uk-UA" sz="1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Іваничівського</a:t>
            </a:r>
            <a:r>
              <a:rPr lang="uk-UA" sz="1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району Волинської області</a:t>
            </a:r>
            <a:endParaRPr lang="uk-UA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sz="1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Покиньбороди</a:t>
            </a:r>
            <a:r>
              <a:rPr lang="uk-UA" sz="1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Валентини Петрівни</a:t>
            </a:r>
            <a:endParaRPr lang="uk-UA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sz="1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uk-UA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57188" algn="just">
              <a:spcAft>
                <a:spcPts val="0"/>
              </a:spcAft>
            </a:pPr>
            <a:r>
              <a:rPr lang="uk-UA" sz="1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Покиньборода</a:t>
            </a:r>
            <a:r>
              <a:rPr lang="uk-UA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В.П. має повну вищу педагогічну освіту за спеціальністю вчитель початкових класів і працює за отриманим фахом у ЗОШ І-ІІ ступеня  с. </a:t>
            </a:r>
            <a:r>
              <a:rPr lang="uk-UA" sz="1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Милятин</a:t>
            </a:r>
            <a:r>
              <a:rPr lang="uk-UA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1983 року.</a:t>
            </a:r>
            <a:endParaRPr lang="uk-UA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57188" algn="just">
              <a:spcAft>
                <a:spcPts val="0"/>
              </a:spcAft>
            </a:pPr>
            <a:r>
              <a:rPr lang="uk-UA" sz="1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Покиньборода</a:t>
            </a:r>
            <a:r>
              <a:rPr lang="uk-UA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В.П. має кваліфікаційну категорію «спеціаліст вищої категорії»,  присвоєну рішенням районної атестаційної комісії від 16.04.2002 року та звання «Старший вчитель» присвоєне цією ж комісією від 03.04.2007 р. у поточному навчальному році має педагогічне навантаження 21 годину на тиждень.</a:t>
            </a:r>
            <a:endParaRPr lang="uk-UA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57188" algn="just">
              <a:spcAft>
                <a:spcPts val="0"/>
              </a:spcAft>
            </a:pPr>
            <a:r>
              <a:rPr lang="uk-UA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2016 році </a:t>
            </a:r>
            <a:r>
              <a:rPr lang="uk-UA" sz="1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Покиньборода</a:t>
            </a:r>
            <a:r>
              <a:rPr lang="uk-UA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В.П.  підвищила кваліфікацію у Волинському ІППО на курсах вчителів початкових класів.</a:t>
            </a:r>
            <a:endParaRPr lang="uk-UA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57188" algn="just">
              <a:spcAft>
                <a:spcPts val="800"/>
              </a:spcAft>
            </a:pPr>
            <a:r>
              <a:rPr lang="uk-UA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час роботи у навчальному закладі </a:t>
            </a:r>
            <a:r>
              <a:rPr lang="uk-UA" sz="1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Покиньборода</a:t>
            </a:r>
            <a:r>
              <a:rPr lang="uk-UA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В.П. зарекомендувала себе як досвідчений висококваліфікований педагог. Застосовує нові типи та сучасні форми роботи. Більша половина учнів, яких навчає, володіє високим та сучасним рівнем знань. </a:t>
            </a:r>
            <a:endParaRPr lang="uk-UA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57188" algn="just">
              <a:spcAft>
                <a:spcPts val="0"/>
              </a:spcAft>
            </a:pPr>
            <a:r>
              <a:rPr lang="uk-UA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Постійно працює над удосконаленням своєї педагогічної майстерності. Провела відкритий урок та виховні заходи на шкільному рівні, а саме: </a:t>
            </a:r>
            <a:endParaRPr lang="uk-UA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357188" algn="just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uk-UA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природознавство 4 </a:t>
            </a:r>
            <a:r>
              <a:rPr lang="uk-UA" sz="1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</a:t>
            </a:r>
            <a:r>
              <a:rPr lang="uk-UA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«Урок-гра «Ми веселі туристи»;  2 </a:t>
            </a:r>
            <a:r>
              <a:rPr lang="uk-UA" sz="1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</a:t>
            </a:r>
            <a:r>
              <a:rPr lang="uk-UA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«Населення України. Охорона природи України»;  математика 3 </a:t>
            </a:r>
            <a:r>
              <a:rPr lang="uk-UA" sz="1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</a:t>
            </a:r>
            <a:r>
              <a:rPr lang="uk-UA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«Письмове додавання двоцифрових і трицифрових чисел з переходом через розряд».</a:t>
            </a:r>
            <a:endParaRPr lang="uk-UA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357188" algn="just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uk-UA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виховні заходи: родинні свята «Щаслива родина – багата Україна»; «Ой </a:t>
            </a:r>
            <a:r>
              <a:rPr lang="uk-UA" sz="1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роде</a:t>
            </a:r>
            <a:r>
              <a:rPr lang="uk-UA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наш красний, </a:t>
            </a:r>
            <a:r>
              <a:rPr lang="uk-UA" sz="1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роде</a:t>
            </a:r>
            <a:r>
              <a:rPr lang="uk-UA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наш прекрасний»; літературно-музична композиція «Криниця чистої краси», «Моя наймиліша у світі» та ін.</a:t>
            </a:r>
            <a:endParaRPr lang="uk-UA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57188" algn="just">
              <a:spcAft>
                <a:spcPts val="0"/>
              </a:spcAft>
            </a:pPr>
            <a:r>
              <a:rPr lang="uk-UA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Систематизувала дидактичний та роздатковий матеріал з усіх предметів для 1-4 класів.</a:t>
            </a:r>
            <a:endParaRPr lang="uk-UA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57188" algn="just">
              <a:spcAft>
                <a:spcPts val="0"/>
              </a:spcAft>
            </a:pPr>
            <a:r>
              <a:rPr lang="uk-UA" sz="1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Покиньборода</a:t>
            </a:r>
            <a:r>
              <a:rPr lang="uk-UA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В.П. – керівник шкільного </a:t>
            </a:r>
            <a:r>
              <a:rPr lang="uk-UA" sz="1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методоб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r>
              <a:rPr lang="uk-UA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єднання вчителів початкових класів. Вміло організовує і планує його роботу давала майстер-клас «</a:t>
            </a:r>
            <a:r>
              <a:rPr lang="uk-UA" sz="1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Уроки</a:t>
            </a:r>
            <a:r>
              <a:rPr lang="uk-UA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трудового навчання в початкових класах». Бере активну участь в районних семінарах вчителів початкових класів, виступає з рефератами. Член творчої групи вчителів районну, де розробляла тестові завдання для учнів 3 класу з предмету «Я і Україна». Вивчає передовий педагогічний досвід.</a:t>
            </a:r>
            <a:endParaRPr lang="uk-UA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57188" algn="just">
              <a:spcAft>
                <a:spcPts val="0"/>
              </a:spcAft>
            </a:pPr>
            <a:r>
              <a:rPr lang="uk-UA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Створила методичну розробку «Розповімо дітям про квіти», яка подана на конкурс «Творчі сходинки педагогів Волині» в 2017 році.</a:t>
            </a:r>
            <a:endParaRPr lang="uk-UA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57188" algn="just">
              <a:spcAft>
                <a:spcPts val="0"/>
              </a:spcAft>
            </a:pPr>
            <a:r>
              <a:rPr lang="uk-UA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Володіє </a:t>
            </a:r>
            <a:r>
              <a:rPr lang="uk-UA" sz="1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r>
              <a:rPr lang="uk-UA" sz="1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ютером</a:t>
            </a:r>
            <a:r>
              <a:rPr lang="uk-UA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виконала роботу по програмі «</a:t>
            </a:r>
            <a:r>
              <a:rPr lang="uk-UA" sz="1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Інтел</a:t>
            </a:r>
            <a:r>
              <a:rPr lang="uk-UA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  Використовує у своїй роботі електроні посібники для уроків трудового навчання, образотворчого мистецтво, читання, музики в початкових класах.</a:t>
            </a:r>
            <a:endParaRPr lang="uk-UA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57188" algn="just">
              <a:spcAft>
                <a:spcPts val="0"/>
              </a:spcAft>
            </a:pPr>
            <a:r>
              <a:rPr lang="uk-UA" sz="1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Покиньборода</a:t>
            </a:r>
            <a:r>
              <a:rPr lang="uk-UA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В.П. – класовод, великого значення надає вихованню в учнів патріотизму, добра, людяності і милосердя, розвиває їх творчі здібності. Щорічно клас представляє роботи на районну виставку </a:t>
            </a:r>
            <a:r>
              <a:rPr lang="uk-UA" sz="1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декоративно</a:t>
            </a:r>
            <a:r>
              <a:rPr lang="uk-UA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-ужиткового мистецтва, роботи учнів відзначені і нагороджені Грамотою відділу освіти до 200-річчя від дні народження </a:t>
            </a:r>
            <a:r>
              <a:rPr lang="uk-UA" sz="1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Т.Г.Шевченка</a:t>
            </a:r>
            <a:r>
              <a:rPr lang="uk-UA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57188" algn="just">
              <a:spcAft>
                <a:spcPts val="0"/>
              </a:spcAft>
            </a:pPr>
            <a:r>
              <a:rPr lang="uk-UA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Вчитель користується заслуженим авторитетом в колег по роботі, учнів та батьків, сумлінно виконує </a:t>
            </a:r>
            <a:r>
              <a:rPr lang="uk-UA" sz="1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обов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r>
              <a:rPr lang="uk-UA" sz="1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язки</a:t>
            </a:r>
            <a:r>
              <a:rPr lang="uk-UA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голови профспілкової організації школи.</a:t>
            </a:r>
            <a:endParaRPr lang="uk-UA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57188" algn="just">
              <a:spcAft>
                <a:spcPts val="0"/>
              </a:spcAft>
            </a:pPr>
            <a:r>
              <a:rPr lang="uk-UA" sz="1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Покиньборода</a:t>
            </a:r>
            <a:r>
              <a:rPr lang="uk-UA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В.П.  відповідає займаній посаді та може бути атестована на відповідність раніше присвоєній категорії «Спеціаліст вищої категорії»  та раніше присвоєному педагогічному зіванню «Старший вчитель</a:t>
            </a:r>
            <a:r>
              <a:rPr lang="uk-UA" sz="1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  <a:endParaRPr lang="uk-UA" sz="1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uk-UA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sz="1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Директор </a:t>
            </a:r>
            <a:r>
              <a:rPr lang="uk-UA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ЗОШ І-ІІ ст. с. </a:t>
            </a:r>
            <a:r>
              <a:rPr lang="uk-UA" sz="1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Милятин</a:t>
            </a:r>
            <a:r>
              <a:rPr lang="uk-UA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                                 /Сівер Є.Ф</a:t>
            </a:r>
            <a:r>
              <a:rPr lang="uk-UA" sz="1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./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uk-UA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uk-UA" sz="1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 </a:t>
            </a:r>
            <a:r>
              <a:rPr lang="uk-UA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характеристикою ознайомлена:                                        /</a:t>
            </a:r>
            <a:r>
              <a:rPr lang="uk-UA" sz="1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Покиньборода</a:t>
            </a:r>
            <a:r>
              <a:rPr lang="uk-UA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В.П./</a:t>
            </a:r>
            <a:endParaRPr lang="uk-UA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76265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500"/>
                            </p:stCondLst>
                            <p:childTnLst>
                              <p:par>
                                <p:cTn id="5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000"/>
                            </p:stCondLst>
                            <p:childTnLst>
                              <p:par>
                                <p:cTn id="7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7500"/>
                            </p:stCondLst>
                            <p:childTnLst>
                              <p:par>
                                <p:cTn id="7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8000"/>
                            </p:stCondLst>
                            <p:childTnLst>
                              <p:par>
                                <p:cTn id="8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8500"/>
                            </p:stCondLst>
                            <p:childTnLst>
                              <p:par>
                                <p:cTn id="8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9000"/>
                            </p:stCondLst>
                            <p:childTnLst>
                              <p:par>
                                <p:cTn id="9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9500"/>
                            </p:stCondLst>
                            <p:childTnLst>
                              <p:par>
                                <p:cTn id="9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8712968" cy="633670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71600" y="836712"/>
            <a:ext cx="4464496" cy="830997"/>
          </a:xfrm>
          <a:prstGeom prst="rect">
            <a:avLst/>
          </a:prstGeom>
          <a:noFill/>
        </p:spPr>
        <p:txBody>
          <a:bodyPr wrap="square" rtlCol="0">
            <a:prstTxWarp prst="textInflate">
              <a:avLst/>
            </a:prstTxWarp>
            <a:spAutoFit/>
            <a:scene3d>
              <a:camera prst="isometricOffAxis2Left"/>
              <a:lightRig rig="threePt" dir="t"/>
            </a:scene3d>
          </a:bodyPr>
          <a:lstStyle/>
          <a:p>
            <a:r>
              <a:rPr lang="uk-UA" sz="4800" dirty="0" smtClean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>Творче кредо</a:t>
            </a:r>
            <a:r>
              <a:rPr lang="en-US" sz="4800" dirty="0" smtClean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>:</a:t>
            </a:r>
            <a:endParaRPr lang="uk-UA" sz="4800" dirty="0">
              <a:solidFill>
                <a:schemeClr val="accent2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3568" y="2852936"/>
            <a:ext cx="7776864" cy="2160240"/>
          </a:xfrm>
          <a:prstGeom prst="rect">
            <a:avLst/>
          </a:prstGeom>
          <a:noFill/>
        </p:spPr>
        <p:txBody>
          <a:bodyPr wrap="square" rtlCol="0">
            <a:prstTxWarp prst="textInflate">
              <a:avLst/>
            </a:prstTxWarp>
            <a:spAutoFit/>
            <a:scene3d>
              <a:camera prst="isometricOffAxis2Left"/>
              <a:lightRig rig="threePt" dir="t"/>
            </a:scene3d>
          </a:bodyPr>
          <a:lstStyle/>
          <a:p>
            <a:r>
              <a:rPr lang="en-US" sz="2800" dirty="0" smtClean="0">
                <a:latin typeface="Monotype Corsiva" panose="03010101010201010101" pitchFamily="66" charset="0"/>
              </a:rPr>
              <a:t>“</a:t>
            </a:r>
            <a:r>
              <a:rPr lang="uk-UA" sz="2800" dirty="0" smtClean="0">
                <a:latin typeface="Monotype Corsiva" panose="03010101010201010101" pitchFamily="66" charset="0"/>
              </a:rPr>
              <a:t>Не сковувати дитину, а розвивати, не стримувати, а підтримувати, дати всі можливості для творчого розвитку.</a:t>
            </a:r>
            <a:endParaRPr lang="uk-UA" sz="28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90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8712968" cy="6336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691680" y="836712"/>
            <a:ext cx="5256584" cy="830997"/>
          </a:xfrm>
          <a:prstGeom prst="rect">
            <a:avLst/>
          </a:prstGeom>
          <a:noFill/>
        </p:spPr>
        <p:txBody>
          <a:bodyPr wrap="square" rtlCol="0">
            <a:prstTxWarp prst="textWave1">
              <a:avLst/>
            </a:prstTxWarp>
            <a:spAutoFit/>
          </a:bodyPr>
          <a:lstStyle/>
          <a:p>
            <a:pPr algn="ctr"/>
            <a:r>
              <a:rPr lang="uk-UA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Візитна картка</a:t>
            </a:r>
            <a:endParaRPr lang="uk-UA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1844824"/>
            <a:ext cx="8352928" cy="4401205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Прізвище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Покиньборода</a:t>
            </a:r>
            <a:endParaRPr lang="uk-UA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Ім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Валентина</a:t>
            </a:r>
          </a:p>
          <a:p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батькові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Петрівна</a:t>
            </a:r>
          </a:p>
          <a:p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Дата народження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05.06.1964 р.</a:t>
            </a:r>
          </a:p>
          <a:p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Стаж педагогічної діяльності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 роки</a:t>
            </a:r>
          </a:p>
          <a:p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Місце роботи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ЗОШ І-ІІ ст. </a:t>
            </a:r>
            <a:r>
              <a:rPr lang="uk-UA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с.Милятин</a:t>
            </a:r>
            <a:endParaRPr lang="uk-UA" sz="2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Освіта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uk-UA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вища педагогічна</a:t>
            </a:r>
          </a:p>
          <a:p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Навчальний заклад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Луцький державний педагогічний</a:t>
            </a:r>
          </a:p>
          <a:p>
            <a:r>
              <a:rPr lang="uk-UA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інститут </a:t>
            </a:r>
            <a:r>
              <a:rPr lang="uk-UA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ім.Л.Українки</a:t>
            </a:r>
            <a:r>
              <a:rPr lang="uk-UA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Спеціальність за дипломом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uk-UA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вчитель початкових класів </a:t>
            </a:r>
          </a:p>
          <a:p>
            <a:r>
              <a:rPr lang="uk-UA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середньої школи</a:t>
            </a:r>
          </a:p>
          <a:p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Атестаційне присвоєння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вчитель вищої категорії</a:t>
            </a:r>
          </a:p>
          <a:p>
            <a:r>
              <a:rPr lang="uk-UA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старший вчитель</a:t>
            </a:r>
            <a:endParaRPr lang="uk-UA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6209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09082"/>
            <a:ext cx="8712967" cy="663228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1560" y="692696"/>
            <a:ext cx="7992888" cy="830997"/>
          </a:xfrm>
          <a:prstGeom prst="rect">
            <a:avLst/>
          </a:prstGeom>
          <a:noFill/>
        </p:spPr>
        <p:txBody>
          <a:bodyPr wrap="square" rtlCol="0">
            <a:prstTxWarp prst="textWave1">
              <a:avLst/>
            </a:prstTxWarp>
            <a:spAutoFit/>
          </a:bodyPr>
          <a:lstStyle/>
          <a:p>
            <a:pPr algn="ctr"/>
            <a:r>
              <a:rPr lang="uk-UA" sz="4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над якою працюю</a:t>
            </a:r>
            <a:endParaRPr lang="uk-UA" sz="4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3968" y="3501008"/>
            <a:ext cx="4320480" cy="2677656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endParaRPr lang="uk-UA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 елементів диференціації на уроках мови, читання, математики.</a:t>
            </a:r>
            <a:endParaRPr lang="uk-UA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55520"/>
            <a:ext cx="4104456" cy="32843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6816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4353"/>
            <a:ext cx="8712968" cy="65527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323528" y="548680"/>
            <a:ext cx="8568952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1600" dirty="0"/>
              <a:t> </a:t>
            </a:r>
            <a:r>
              <a:rPr lang="uk-UA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Вже багато років працюю над проблемою: «Застосування елементів диференціації на уроках мови, читання, математики».</a:t>
            </a:r>
          </a:p>
          <a:p>
            <a:pPr algn="just"/>
            <a:r>
              <a:rPr lang="uk-UA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Практика доводить, що особистісно-розвивальна спрямованість неможлива без диференційованого навчання.</a:t>
            </a:r>
          </a:p>
          <a:p>
            <a:pPr algn="just"/>
            <a:r>
              <a:rPr lang="uk-UA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Диференціація за ступенем складності – це добір різноманітних завдань, які можна класифікувати таким чином: завдання, що потребують різної глибини узагальнення і висновків; завдання розраховані на різний рівень теоретичного обґрунтування роботи, що виконується; завдання репродуктивного і творчого характеру.</a:t>
            </a:r>
          </a:p>
          <a:p>
            <a:pPr algn="just"/>
            <a:r>
              <a:rPr lang="uk-UA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Диференціація за ступенем складності використовується не лише як засіб систематичного і послідовного розвитку мислення учнів, а й  для формування позитивного ставлення до навчання, бо розв’язання посильної задачі стимулює до подальшої праці і підвищує самооцінку своїх можливостей.</a:t>
            </a:r>
          </a:p>
          <a:p>
            <a:pPr algn="just"/>
            <a:r>
              <a:rPr lang="uk-UA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Враховуючи те, що рівень готовності учнів до навчальної діяльності різний, </a:t>
            </a:r>
            <a:r>
              <a:rPr lang="uk-UA" sz="16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сконструйовую</a:t>
            </a:r>
            <a:r>
              <a:rPr lang="uk-UA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диференційовані завдання для школярів з різними навчальними можливостями. Такі завдання поєднують навчальний процес усього класу. Допомагають тим, які повільніше сприймають матеріал, і постійно дають можливість удосконалювати знання сильніших учнів.</a:t>
            </a:r>
          </a:p>
          <a:p>
            <a:pPr algn="just"/>
            <a:r>
              <a:rPr lang="uk-UA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Основне призначення диференційованого навчання у підборі завдань, щоб знаючи і враховуючи індивідуальні відмінності у навчальних можливостях школярів, забезпечити для кожного з них оптимальний характер пізнавальної діяльності у процесі навчальної роботи. Потрібна неоднакова кількість вправ і різнобічна допомога, щоб підвищити рівень засвоєння програми кожним учнем, бо темпи просування є досить стійкою характеристикою індивідуальних особливостей.</a:t>
            </a:r>
          </a:p>
          <a:p>
            <a:pPr algn="just"/>
            <a:r>
              <a:rPr lang="uk-UA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Методика роботи за таким принципом відіграє неабияку роль у засвоєнні учнями певного завдання, дає можливість свідомо сприймати навчальний матеріал школярам на певних етапах навчального процесу.</a:t>
            </a:r>
          </a:p>
        </p:txBody>
      </p:sp>
    </p:spTree>
    <p:extLst>
      <p:ext uri="{BB962C8B-B14F-4D97-AF65-F5344CB8AC3E}">
        <p14:creationId xmlns:p14="http://schemas.microsoft.com/office/powerpoint/2010/main" val="19143652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8568952" cy="640871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07704" y="764704"/>
            <a:ext cx="55446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 smtClean="0">
                <a:ln>
                  <a:solidFill>
                    <a:sysClr val="windowText" lastClr="000000"/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onotype Corsiva" panose="03010101010201010101" pitchFamily="66" charset="0"/>
              </a:rPr>
              <a:t>Курсова підготовка</a:t>
            </a:r>
            <a:endParaRPr lang="uk-UA" sz="4400" dirty="0">
              <a:ln>
                <a:solidFill>
                  <a:sysClr val="windowText" lastClr="000000"/>
                </a:solidFill>
              </a:ln>
              <a:solidFill>
                <a:schemeClr val="accent3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5" name="Рисунок 4" descr="001.jpg"/>
          <p:cNvPicPr>
            <a:picLocks noChangeAspect="1"/>
          </p:cNvPicPr>
          <p:nvPr/>
        </p:nvPicPr>
        <p:blipFill>
          <a:blip r:embed="rId3" cstate="print"/>
          <a:srcRect l="4117" t="5208" r="4117" b="50000"/>
          <a:stretch>
            <a:fillRect/>
          </a:stretch>
        </p:blipFill>
        <p:spPr>
          <a:xfrm>
            <a:off x="571472" y="1643050"/>
            <a:ext cx="4572032" cy="3071834"/>
          </a:xfrm>
          <a:prstGeom prst="rect">
            <a:avLst/>
          </a:prstGeom>
          <a:ln w="57150">
            <a:solidFill>
              <a:schemeClr val="tx1"/>
            </a:solidFill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4628217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682</TotalTime>
  <Words>1713</Words>
  <Application>Microsoft Office PowerPoint</Application>
  <PresentationFormat>Экран (4:3)</PresentationFormat>
  <Paragraphs>233</Paragraphs>
  <Slides>36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5" baseType="lpstr">
      <vt:lpstr>Arial</vt:lpstr>
      <vt:lpstr>Calibri</vt:lpstr>
      <vt:lpstr>DaunPenh</vt:lpstr>
      <vt:lpstr>Monotype Corsiva</vt:lpstr>
      <vt:lpstr>MV Boli</vt:lpstr>
      <vt:lpstr>Symbol</vt:lpstr>
      <vt:lpstr>Times New Roman</vt:lpstr>
      <vt:lpstr>Wingdings</vt:lpstr>
      <vt:lpstr>Тема Office</vt:lpstr>
      <vt:lpstr>“ Учитель, будь сонцем, що випромінює людське тепло; будь благодатним грунтом для розвитку людських почуттів; сій знання не лише в пам’яті й свідомості своїх учнів, але, у першу черг, в їхніх душах  і серцях”.                                                                 Ш.Амонашвілі                                                                   “Педагогічна симфонія”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 Учитель, будь сонцем, що випромінює людське тепло; будь благодатним грунтом для розвитку людських почуттів; сій знання не лише в пам’яті й свідомості своїх учнів, але, у першу черг, в їхніх душах  і серцях”.                                                                 Ш.Амонашвілі                                                                   “Педагогічна симфонія”</dc:title>
  <dc:creator>777</dc:creator>
  <cp:lastModifiedBy>777</cp:lastModifiedBy>
  <cp:revision>89</cp:revision>
  <dcterms:created xsi:type="dcterms:W3CDTF">2017-03-11T21:36:19Z</dcterms:created>
  <dcterms:modified xsi:type="dcterms:W3CDTF">2017-03-20T15:31:31Z</dcterms:modified>
</cp:coreProperties>
</file>